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notesSlides/notesSlide6.xml" ContentType="application/vnd.openxmlformats-officedocument.presentationml.notesSlide+xml"/>
  <Override PartName="/ppt/media/image21.jpg" ContentType="image/pn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0" r:id="rId4"/>
  </p:sldMasterIdLst>
  <p:notesMasterIdLst>
    <p:notesMasterId r:id="rId49"/>
  </p:notesMasterIdLst>
  <p:handoutMasterIdLst>
    <p:handoutMasterId r:id="rId50"/>
  </p:handoutMasterIdLst>
  <p:sldIdLst>
    <p:sldId id="256" r:id="rId5"/>
    <p:sldId id="267" r:id="rId6"/>
    <p:sldId id="266" r:id="rId7"/>
    <p:sldId id="263" r:id="rId8"/>
    <p:sldId id="277" r:id="rId9"/>
    <p:sldId id="278" r:id="rId10"/>
    <p:sldId id="279" r:id="rId11"/>
    <p:sldId id="273" r:id="rId12"/>
    <p:sldId id="276" r:id="rId13"/>
    <p:sldId id="280" r:id="rId14"/>
    <p:sldId id="282" r:id="rId15"/>
    <p:sldId id="274" r:id="rId16"/>
    <p:sldId id="283" r:id="rId17"/>
    <p:sldId id="284" r:id="rId18"/>
    <p:sldId id="286" r:id="rId19"/>
    <p:sldId id="287" r:id="rId20"/>
    <p:sldId id="288" r:id="rId21"/>
    <p:sldId id="289" r:id="rId22"/>
    <p:sldId id="290" r:id="rId23"/>
    <p:sldId id="291" r:id="rId24"/>
    <p:sldId id="292" r:id="rId25"/>
    <p:sldId id="293" r:id="rId26"/>
    <p:sldId id="295" r:id="rId27"/>
    <p:sldId id="296" r:id="rId28"/>
    <p:sldId id="297" r:id="rId29"/>
    <p:sldId id="298" r:id="rId30"/>
    <p:sldId id="299" r:id="rId31"/>
    <p:sldId id="300" r:id="rId32"/>
    <p:sldId id="301" r:id="rId33"/>
    <p:sldId id="302" r:id="rId34"/>
    <p:sldId id="304" r:id="rId35"/>
    <p:sldId id="305" r:id="rId36"/>
    <p:sldId id="306" r:id="rId37"/>
    <p:sldId id="315" r:id="rId38"/>
    <p:sldId id="307" r:id="rId39"/>
    <p:sldId id="308" r:id="rId40"/>
    <p:sldId id="309" r:id="rId41"/>
    <p:sldId id="310" r:id="rId42"/>
    <p:sldId id="311" r:id="rId43"/>
    <p:sldId id="313" r:id="rId44"/>
    <p:sldId id="275" r:id="rId45"/>
    <p:sldId id="294" r:id="rId46"/>
    <p:sldId id="317" r:id="rId47"/>
    <p:sldId id="27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27EB3E-5491-4F5B-9DEB-453A43344B37}" v="64" dt="2025-09-26T18:48:29.354"/>
    <p1510:client id="{33564020-FFA4-4229-A5AC-A2D31210D815}" v="1" dt="2025-09-27T14:43:44.694"/>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080" autoAdjust="0"/>
    <p:restoredTop sz="94598" autoAdjust="0"/>
  </p:normalViewPr>
  <p:slideViewPr>
    <p:cSldViewPr snapToGrid="0">
      <p:cViewPr varScale="1">
        <p:scale>
          <a:sx n="66" d="100"/>
          <a:sy n="66" d="100"/>
        </p:scale>
        <p:origin x="570"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38"/>
    </p:cViewPr>
  </p:sorterViewPr>
  <p:notesViewPr>
    <p:cSldViewPr snapToGrid="0">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s>
</file>

<file path=ppt/diagrams/_rels/drawing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image" Target="../media/image23.jp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033542-F051-442F-9251-213D3F81B890}" type="doc">
      <dgm:prSet loTypeId="urn:microsoft.com/office/officeart/2005/8/layout/hierarchy3" loCatId="hierarchy" qsTypeId="urn:microsoft.com/office/officeart/2005/8/quickstyle/simple1" qsCatId="simple" csTypeId="urn:microsoft.com/office/officeart/2005/8/colors/accent0_3" csCatId="mainScheme"/>
      <dgm:spPr/>
      <dgm:t>
        <a:bodyPr/>
        <a:lstStyle/>
        <a:p>
          <a:endParaRPr lang="en-US"/>
        </a:p>
      </dgm:t>
    </dgm:pt>
    <dgm:pt modelId="{1D0B6B7E-1E0F-4AD1-AB2D-786E1094276B}">
      <dgm:prSet/>
      <dgm:spPr/>
      <dgm:t>
        <a:bodyPr/>
        <a:lstStyle/>
        <a:p>
          <a:r>
            <a:rPr lang="en-US" b="1" dirty="0"/>
            <a:t>Discectomies</a:t>
          </a:r>
          <a:endParaRPr lang="en-US" dirty="0"/>
        </a:p>
      </dgm:t>
    </dgm:pt>
    <dgm:pt modelId="{C538070D-04B1-410B-91F7-66DD14F8FA2C}" type="parTrans" cxnId="{84A474A1-AD26-44BC-B37D-963DEA29AA3F}">
      <dgm:prSet/>
      <dgm:spPr/>
      <dgm:t>
        <a:bodyPr/>
        <a:lstStyle/>
        <a:p>
          <a:endParaRPr lang="en-US"/>
        </a:p>
      </dgm:t>
    </dgm:pt>
    <dgm:pt modelId="{11AF448B-19B4-473F-B659-781B4307921A}" type="sibTrans" cxnId="{84A474A1-AD26-44BC-B37D-963DEA29AA3F}">
      <dgm:prSet/>
      <dgm:spPr/>
      <dgm:t>
        <a:bodyPr/>
        <a:lstStyle/>
        <a:p>
          <a:endParaRPr lang="en-US"/>
        </a:p>
      </dgm:t>
    </dgm:pt>
    <dgm:pt modelId="{55ADCBB4-B429-46BA-AD38-AE3C97950DD9}">
      <dgm:prSet/>
      <dgm:spPr/>
      <dgm:t>
        <a:bodyPr/>
        <a:lstStyle/>
        <a:p>
          <a:r>
            <a:rPr lang="en-US" b="1" dirty="0"/>
            <a:t>Spinal Fusion</a:t>
          </a:r>
          <a:endParaRPr lang="en-US" dirty="0"/>
        </a:p>
      </dgm:t>
    </dgm:pt>
    <dgm:pt modelId="{BF7B284D-5951-4F54-B68B-E3AFE0B77657}" type="parTrans" cxnId="{AD024292-719F-4C52-8B9F-4D9BB75F039F}">
      <dgm:prSet/>
      <dgm:spPr/>
      <dgm:t>
        <a:bodyPr/>
        <a:lstStyle/>
        <a:p>
          <a:endParaRPr lang="en-US"/>
        </a:p>
      </dgm:t>
    </dgm:pt>
    <dgm:pt modelId="{03B9B67A-5A60-4CF5-B558-36D58996D51F}" type="sibTrans" cxnId="{AD024292-719F-4C52-8B9F-4D9BB75F039F}">
      <dgm:prSet/>
      <dgm:spPr/>
      <dgm:t>
        <a:bodyPr/>
        <a:lstStyle/>
        <a:p>
          <a:endParaRPr lang="en-US"/>
        </a:p>
      </dgm:t>
    </dgm:pt>
    <dgm:pt modelId="{001044EE-DECF-40FE-AAFD-1F1D552E9D68}" type="pres">
      <dgm:prSet presAssocID="{AC033542-F051-442F-9251-213D3F81B890}" presName="diagram" presStyleCnt="0">
        <dgm:presLayoutVars>
          <dgm:chPref val="1"/>
          <dgm:dir/>
          <dgm:animOne val="branch"/>
          <dgm:animLvl val="lvl"/>
          <dgm:resizeHandles/>
        </dgm:presLayoutVars>
      </dgm:prSet>
      <dgm:spPr/>
    </dgm:pt>
    <dgm:pt modelId="{A52DA257-4FA7-4FD2-A344-3849D7197524}" type="pres">
      <dgm:prSet presAssocID="{1D0B6B7E-1E0F-4AD1-AB2D-786E1094276B}" presName="root" presStyleCnt="0"/>
      <dgm:spPr/>
    </dgm:pt>
    <dgm:pt modelId="{BEC1D166-D876-4C80-9DE9-83CEBE815937}" type="pres">
      <dgm:prSet presAssocID="{1D0B6B7E-1E0F-4AD1-AB2D-786E1094276B}" presName="rootComposite" presStyleCnt="0"/>
      <dgm:spPr/>
    </dgm:pt>
    <dgm:pt modelId="{400396C7-11FD-4C13-A0E4-131AE1805D26}" type="pres">
      <dgm:prSet presAssocID="{1D0B6B7E-1E0F-4AD1-AB2D-786E1094276B}" presName="rootText" presStyleLbl="node1" presStyleIdx="0" presStyleCnt="2"/>
      <dgm:spPr/>
    </dgm:pt>
    <dgm:pt modelId="{64690DB2-7C95-4E13-AE9D-72675F4ECA10}" type="pres">
      <dgm:prSet presAssocID="{1D0B6B7E-1E0F-4AD1-AB2D-786E1094276B}" presName="rootConnector" presStyleLbl="node1" presStyleIdx="0" presStyleCnt="2"/>
      <dgm:spPr/>
    </dgm:pt>
    <dgm:pt modelId="{8319C8E5-9077-4F34-B3D2-B6CEBD78A47F}" type="pres">
      <dgm:prSet presAssocID="{1D0B6B7E-1E0F-4AD1-AB2D-786E1094276B}" presName="childShape" presStyleCnt="0"/>
      <dgm:spPr/>
    </dgm:pt>
    <dgm:pt modelId="{1D91071F-849C-42F4-8652-5F0F4A3C2AA1}" type="pres">
      <dgm:prSet presAssocID="{55ADCBB4-B429-46BA-AD38-AE3C97950DD9}" presName="root" presStyleCnt="0"/>
      <dgm:spPr/>
    </dgm:pt>
    <dgm:pt modelId="{2C8131E0-0681-4133-B5BA-40C05126CE5B}" type="pres">
      <dgm:prSet presAssocID="{55ADCBB4-B429-46BA-AD38-AE3C97950DD9}" presName="rootComposite" presStyleCnt="0"/>
      <dgm:spPr/>
    </dgm:pt>
    <dgm:pt modelId="{5D1BA51B-93D6-429E-B864-537BDCA9C7A7}" type="pres">
      <dgm:prSet presAssocID="{55ADCBB4-B429-46BA-AD38-AE3C97950DD9}" presName="rootText" presStyleLbl="node1" presStyleIdx="1" presStyleCnt="2"/>
      <dgm:spPr/>
    </dgm:pt>
    <dgm:pt modelId="{ABC257F7-AEE4-48DD-BFDB-59D3DE5AAD2B}" type="pres">
      <dgm:prSet presAssocID="{55ADCBB4-B429-46BA-AD38-AE3C97950DD9}" presName="rootConnector" presStyleLbl="node1" presStyleIdx="1" presStyleCnt="2"/>
      <dgm:spPr/>
    </dgm:pt>
    <dgm:pt modelId="{7D36AD2C-26B0-4002-AE07-05621300D0F6}" type="pres">
      <dgm:prSet presAssocID="{55ADCBB4-B429-46BA-AD38-AE3C97950DD9}" presName="childShape" presStyleCnt="0"/>
      <dgm:spPr/>
    </dgm:pt>
  </dgm:ptLst>
  <dgm:cxnLst>
    <dgm:cxn modelId="{96B8D441-FC2D-4B14-AF91-59A9338C2333}" type="presOf" srcId="{AC033542-F051-442F-9251-213D3F81B890}" destId="{001044EE-DECF-40FE-AAFD-1F1D552E9D68}" srcOrd="0" destOrd="0" presId="urn:microsoft.com/office/officeart/2005/8/layout/hierarchy3"/>
    <dgm:cxn modelId="{94040B43-CE8F-4953-84F9-3418BF4CBE06}" type="presOf" srcId="{55ADCBB4-B429-46BA-AD38-AE3C97950DD9}" destId="{5D1BA51B-93D6-429E-B864-537BDCA9C7A7}" srcOrd="0" destOrd="0" presId="urn:microsoft.com/office/officeart/2005/8/layout/hierarchy3"/>
    <dgm:cxn modelId="{1305ED6C-054B-4567-A294-6CA93EB58B24}" type="presOf" srcId="{55ADCBB4-B429-46BA-AD38-AE3C97950DD9}" destId="{ABC257F7-AEE4-48DD-BFDB-59D3DE5AAD2B}" srcOrd="1" destOrd="0" presId="urn:microsoft.com/office/officeart/2005/8/layout/hierarchy3"/>
    <dgm:cxn modelId="{51684891-D5A4-4E6F-9851-B16A4B9A12B5}" type="presOf" srcId="{1D0B6B7E-1E0F-4AD1-AB2D-786E1094276B}" destId="{400396C7-11FD-4C13-A0E4-131AE1805D26}" srcOrd="0" destOrd="0" presId="urn:microsoft.com/office/officeart/2005/8/layout/hierarchy3"/>
    <dgm:cxn modelId="{AD024292-719F-4C52-8B9F-4D9BB75F039F}" srcId="{AC033542-F051-442F-9251-213D3F81B890}" destId="{55ADCBB4-B429-46BA-AD38-AE3C97950DD9}" srcOrd="1" destOrd="0" parTransId="{BF7B284D-5951-4F54-B68B-E3AFE0B77657}" sibTransId="{03B9B67A-5A60-4CF5-B558-36D58996D51F}"/>
    <dgm:cxn modelId="{84A474A1-AD26-44BC-B37D-963DEA29AA3F}" srcId="{AC033542-F051-442F-9251-213D3F81B890}" destId="{1D0B6B7E-1E0F-4AD1-AB2D-786E1094276B}" srcOrd="0" destOrd="0" parTransId="{C538070D-04B1-410B-91F7-66DD14F8FA2C}" sibTransId="{11AF448B-19B4-473F-B659-781B4307921A}"/>
    <dgm:cxn modelId="{BA96CFED-08C5-4581-AB3C-F7DE58CEC7E0}" type="presOf" srcId="{1D0B6B7E-1E0F-4AD1-AB2D-786E1094276B}" destId="{64690DB2-7C95-4E13-AE9D-72675F4ECA10}" srcOrd="1" destOrd="0" presId="urn:microsoft.com/office/officeart/2005/8/layout/hierarchy3"/>
    <dgm:cxn modelId="{95178C17-1CE5-406A-B9DB-60554932974A}" type="presParOf" srcId="{001044EE-DECF-40FE-AAFD-1F1D552E9D68}" destId="{A52DA257-4FA7-4FD2-A344-3849D7197524}" srcOrd="0" destOrd="0" presId="urn:microsoft.com/office/officeart/2005/8/layout/hierarchy3"/>
    <dgm:cxn modelId="{6BDA0DFE-451F-4BC4-9F10-71320F1D7BC6}" type="presParOf" srcId="{A52DA257-4FA7-4FD2-A344-3849D7197524}" destId="{BEC1D166-D876-4C80-9DE9-83CEBE815937}" srcOrd="0" destOrd="0" presId="urn:microsoft.com/office/officeart/2005/8/layout/hierarchy3"/>
    <dgm:cxn modelId="{C4605735-A011-4115-AA99-B0C9FF9C9C34}" type="presParOf" srcId="{BEC1D166-D876-4C80-9DE9-83CEBE815937}" destId="{400396C7-11FD-4C13-A0E4-131AE1805D26}" srcOrd="0" destOrd="0" presId="urn:microsoft.com/office/officeart/2005/8/layout/hierarchy3"/>
    <dgm:cxn modelId="{8BAD78A0-199B-42B9-9C7C-A56FEAC54B6C}" type="presParOf" srcId="{BEC1D166-D876-4C80-9DE9-83CEBE815937}" destId="{64690DB2-7C95-4E13-AE9D-72675F4ECA10}" srcOrd="1" destOrd="0" presId="urn:microsoft.com/office/officeart/2005/8/layout/hierarchy3"/>
    <dgm:cxn modelId="{077CB100-2443-4229-A2E2-6001ECCCE2BB}" type="presParOf" srcId="{A52DA257-4FA7-4FD2-A344-3849D7197524}" destId="{8319C8E5-9077-4F34-B3D2-B6CEBD78A47F}" srcOrd="1" destOrd="0" presId="urn:microsoft.com/office/officeart/2005/8/layout/hierarchy3"/>
    <dgm:cxn modelId="{83CE162E-8E36-4829-8C09-ABA68B3F6E27}" type="presParOf" srcId="{001044EE-DECF-40FE-AAFD-1F1D552E9D68}" destId="{1D91071F-849C-42F4-8652-5F0F4A3C2AA1}" srcOrd="1" destOrd="0" presId="urn:microsoft.com/office/officeart/2005/8/layout/hierarchy3"/>
    <dgm:cxn modelId="{3BC23ACD-9A17-4CD5-B936-2A6F0DD07BB0}" type="presParOf" srcId="{1D91071F-849C-42F4-8652-5F0F4A3C2AA1}" destId="{2C8131E0-0681-4133-B5BA-40C05126CE5B}" srcOrd="0" destOrd="0" presId="urn:microsoft.com/office/officeart/2005/8/layout/hierarchy3"/>
    <dgm:cxn modelId="{F9FAE63F-F374-492F-B8BA-601B72A8FD83}" type="presParOf" srcId="{2C8131E0-0681-4133-B5BA-40C05126CE5B}" destId="{5D1BA51B-93D6-429E-B864-537BDCA9C7A7}" srcOrd="0" destOrd="0" presId="urn:microsoft.com/office/officeart/2005/8/layout/hierarchy3"/>
    <dgm:cxn modelId="{B03C83C7-A7D2-487F-A290-ECB63AB07FBB}" type="presParOf" srcId="{2C8131E0-0681-4133-B5BA-40C05126CE5B}" destId="{ABC257F7-AEE4-48DD-BFDB-59D3DE5AAD2B}" srcOrd="1" destOrd="0" presId="urn:microsoft.com/office/officeart/2005/8/layout/hierarchy3"/>
    <dgm:cxn modelId="{8A785040-8182-4D9E-8DBD-7B327483A780}" type="presParOf" srcId="{1D91071F-849C-42F4-8652-5F0F4A3C2AA1}" destId="{7D36AD2C-26B0-4002-AE07-05621300D0F6}"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72703F-EB58-4B0C-8B2A-EDF2A51B2C6C}" type="doc">
      <dgm:prSet loTypeId="urn:microsoft.com/office/officeart/2019/1/layout/PeoplePortraitsList" loCatId="profile" qsTypeId="urn:microsoft.com/office/officeart/2005/8/quickstyle/simple1" qsCatId="simple" csTypeId="urn:microsoft.com/office/officeart/2005/8/colors/colorful2" csCatId="colorful" phldr="1"/>
      <dgm:spPr/>
      <dgm:t>
        <a:bodyPr/>
        <a:lstStyle/>
        <a:p>
          <a:endParaRPr lang="en-US"/>
        </a:p>
      </dgm:t>
    </dgm:pt>
    <dgm:pt modelId="{23CA95F9-8BCF-40C1-B842-BCFFD43632F6}">
      <dgm:prSet custT="1"/>
      <dgm:spPr/>
      <dgm:t>
        <a:bodyPr/>
        <a:lstStyle/>
        <a:p>
          <a:pPr algn="ctr">
            <a:lnSpc>
              <a:spcPct val="100000"/>
            </a:lnSpc>
            <a:defRPr b="1" spc="20">
              <a:latin typeface="+mj-lt"/>
            </a:defRPr>
          </a:pPr>
          <a:r>
            <a:rPr lang="en-US" sz="1600" dirty="0">
              <a:solidFill>
                <a:sysClr val="windowText" lastClr="000000"/>
              </a:solidFill>
            </a:rPr>
            <a:t>Dr Mark Bartiss</a:t>
          </a:r>
          <a:br>
            <a:rPr lang="en-US" sz="1600" dirty="0">
              <a:solidFill>
                <a:sysClr val="windowText" lastClr="000000"/>
              </a:solidFill>
            </a:rPr>
          </a:br>
          <a:r>
            <a:rPr lang="en-US" sz="1600" dirty="0">
              <a:solidFill>
                <a:sysClr val="windowText" lastClr="000000"/>
              </a:solidFill>
            </a:rPr>
            <a:t>Medical Director</a:t>
          </a:r>
          <a:endParaRPr lang="en-US" sz="1600" b="0" dirty="0">
            <a:solidFill>
              <a:sysClr val="windowText" lastClr="000000"/>
            </a:solidFill>
            <a:latin typeface="+mn-lt"/>
          </a:endParaRPr>
        </a:p>
      </dgm:t>
    </dgm:pt>
    <dgm:pt modelId="{FC4F4986-5DCD-4DC2-B7FD-2C5FABEF9979}" type="parTrans" cxnId="{E6EDE7CF-5B3F-4E2C-99EE-D5462F0EC9CE}">
      <dgm:prSet/>
      <dgm:spPr/>
      <dgm:t>
        <a:bodyPr/>
        <a:lstStyle/>
        <a:p>
          <a:pPr algn="ctr"/>
          <a:endParaRPr lang="en-US"/>
        </a:p>
      </dgm:t>
    </dgm:pt>
    <dgm:pt modelId="{D868EA7F-D868-4231-86D5-66D9B2DF2F62}" type="sibTrans" cxnId="{E6EDE7CF-5B3F-4E2C-99EE-D5462F0EC9CE}">
      <dgm:prSet/>
      <dgm:spPr/>
      <dgm:t>
        <a:bodyPr/>
        <a:lstStyle/>
        <a:p>
          <a:pPr algn="ctr"/>
          <a:endParaRPr lang="en-US"/>
        </a:p>
      </dgm:t>
    </dgm:pt>
    <dgm:pt modelId="{1E293C9C-50F7-4DF0-A45F-EF6AA41E15B2}">
      <dgm:prSet custT="1"/>
      <dgm:spPr/>
      <dgm:t>
        <a:bodyPr/>
        <a:lstStyle/>
        <a:p>
          <a:pPr algn="ctr">
            <a:lnSpc>
              <a:spcPct val="100000"/>
            </a:lnSpc>
            <a:defRPr b="1" spc="20">
              <a:latin typeface="+mj-lt"/>
            </a:defRPr>
          </a:pPr>
          <a:r>
            <a:rPr lang="en-US" sz="1600" dirty="0">
              <a:solidFill>
                <a:schemeClr val="tx1"/>
              </a:solidFill>
            </a:rPr>
            <a:t>Dianne Dalton, MPA</a:t>
          </a:r>
          <a:br>
            <a:rPr lang="en-US" sz="1600" dirty="0">
              <a:solidFill>
                <a:schemeClr val="tx1"/>
              </a:solidFill>
            </a:rPr>
          </a:br>
          <a:r>
            <a:rPr lang="en-US" sz="1600" dirty="0">
              <a:solidFill>
                <a:schemeClr val="tx1"/>
              </a:solidFill>
            </a:rPr>
            <a:t>President</a:t>
          </a:r>
          <a:endParaRPr lang="en-US" sz="1600" b="0" dirty="0">
            <a:solidFill>
              <a:schemeClr val="tx1"/>
            </a:solidFill>
            <a:latin typeface="+mn-lt"/>
          </a:endParaRPr>
        </a:p>
      </dgm:t>
    </dgm:pt>
    <dgm:pt modelId="{04936CC5-1B2F-4620-ABDF-F195956C3F4A}" type="parTrans" cxnId="{A7E7000F-0D10-4D88-844F-C9CB2A6A39DA}">
      <dgm:prSet/>
      <dgm:spPr/>
      <dgm:t>
        <a:bodyPr/>
        <a:lstStyle/>
        <a:p>
          <a:pPr algn="ctr"/>
          <a:endParaRPr lang="en-US"/>
        </a:p>
      </dgm:t>
    </dgm:pt>
    <dgm:pt modelId="{E019F05B-61F4-4915-9D10-5D6F328EA591}" type="sibTrans" cxnId="{A7E7000F-0D10-4D88-844F-C9CB2A6A39DA}">
      <dgm:prSet/>
      <dgm:spPr/>
      <dgm:t>
        <a:bodyPr/>
        <a:lstStyle/>
        <a:p>
          <a:pPr algn="ctr"/>
          <a:endParaRPr lang="en-US"/>
        </a:p>
      </dgm:t>
    </dgm:pt>
    <dgm:pt modelId="{DA3F2F2F-B5A8-4CFD-ABCE-1BC48CD913AF}">
      <dgm:prSet custT="1"/>
      <dgm:spPr/>
      <dgm:t>
        <a:bodyPr/>
        <a:lstStyle/>
        <a:p>
          <a:pPr algn="ctr">
            <a:lnSpc>
              <a:spcPct val="100000"/>
            </a:lnSpc>
            <a:defRPr b="1" spc="20">
              <a:latin typeface="+mj-lt"/>
            </a:defRPr>
          </a:pPr>
          <a:r>
            <a:rPr lang="en-US" sz="2000" b="1" dirty="0">
              <a:solidFill>
                <a:schemeClr val="accent5"/>
              </a:solidFill>
            </a:rPr>
            <a:t>Dr Daniel Bies</a:t>
          </a:r>
          <a:br>
            <a:rPr lang="en-US" sz="1600" dirty="0">
              <a:solidFill>
                <a:schemeClr val="tx1"/>
              </a:solidFill>
            </a:rPr>
          </a:br>
          <a:r>
            <a:rPr lang="en-US" sz="1600" dirty="0">
              <a:solidFill>
                <a:schemeClr val="tx1"/>
              </a:solidFill>
            </a:rPr>
            <a:t>Chief Scientific Officer</a:t>
          </a:r>
          <a:endParaRPr lang="en-US" sz="1600" b="0" dirty="0">
            <a:solidFill>
              <a:schemeClr val="tx1"/>
            </a:solidFill>
            <a:latin typeface="+mn-lt"/>
          </a:endParaRPr>
        </a:p>
      </dgm:t>
    </dgm:pt>
    <dgm:pt modelId="{D4AFA5E0-6624-49A6-B10B-4FFA7483C001}" type="parTrans" cxnId="{307321D6-32A9-4F29-A35B-8328C6417311}">
      <dgm:prSet/>
      <dgm:spPr/>
      <dgm:t>
        <a:bodyPr/>
        <a:lstStyle/>
        <a:p>
          <a:pPr algn="ctr"/>
          <a:endParaRPr lang="en-US"/>
        </a:p>
      </dgm:t>
    </dgm:pt>
    <dgm:pt modelId="{038FE749-6004-418E-86C7-7C1B1D7930F4}" type="sibTrans" cxnId="{307321D6-32A9-4F29-A35B-8328C6417311}">
      <dgm:prSet/>
      <dgm:spPr/>
      <dgm:t>
        <a:bodyPr/>
        <a:lstStyle/>
        <a:p>
          <a:pPr algn="ctr"/>
          <a:endParaRPr lang="en-US"/>
        </a:p>
      </dgm:t>
    </dgm:pt>
    <dgm:pt modelId="{B2F9B3BC-1849-4A4A-BBE4-752B9B492C76}">
      <dgm:prSet custT="1"/>
      <dgm:spPr/>
      <dgm:t>
        <a:bodyPr/>
        <a:lstStyle/>
        <a:p>
          <a:pPr algn="ctr">
            <a:lnSpc>
              <a:spcPct val="100000"/>
            </a:lnSpc>
            <a:defRPr b="1" spc="20">
              <a:latin typeface="+mj-lt"/>
            </a:defRPr>
          </a:pPr>
          <a:endParaRPr lang="en-US" sz="1600" b="0" dirty="0">
            <a:solidFill>
              <a:schemeClr val="tx1"/>
            </a:solidFill>
            <a:latin typeface="+mn-lt"/>
          </a:endParaRPr>
        </a:p>
      </dgm:t>
    </dgm:pt>
    <dgm:pt modelId="{48FD486C-824F-4590-8CFC-BC1053E533DD}" type="parTrans" cxnId="{BB48F2B9-3F80-43D5-9223-76526A774C2D}">
      <dgm:prSet/>
      <dgm:spPr/>
      <dgm:t>
        <a:bodyPr/>
        <a:lstStyle/>
        <a:p>
          <a:pPr algn="ctr"/>
          <a:endParaRPr lang="en-US"/>
        </a:p>
      </dgm:t>
    </dgm:pt>
    <dgm:pt modelId="{2946CE56-B018-4C0E-918D-0B36D170024F}" type="sibTrans" cxnId="{BB48F2B9-3F80-43D5-9223-76526A774C2D}">
      <dgm:prSet/>
      <dgm:spPr/>
      <dgm:t>
        <a:bodyPr/>
        <a:lstStyle/>
        <a:p>
          <a:pPr algn="ctr"/>
          <a:endParaRPr lang="en-US"/>
        </a:p>
      </dgm:t>
    </dgm:pt>
    <dgm:pt modelId="{BF30E86D-EAFC-44CE-B56C-D7C5EC7742F3}" type="pres">
      <dgm:prSet presAssocID="{5C72703F-EB58-4B0C-8B2A-EDF2A51B2C6C}" presName="root" presStyleCnt="0">
        <dgm:presLayoutVars>
          <dgm:dir/>
          <dgm:resizeHandles val="exact"/>
        </dgm:presLayoutVars>
      </dgm:prSet>
      <dgm:spPr/>
    </dgm:pt>
    <dgm:pt modelId="{34A89649-B4A9-4A6F-8793-5A3DB37DDDA6}" type="pres">
      <dgm:prSet presAssocID="{23CA95F9-8BCF-40C1-B842-BCFFD43632F6}" presName="compNode" presStyleCnt="0"/>
      <dgm:spPr/>
    </dgm:pt>
    <dgm:pt modelId="{FFB9F511-6797-4909-9D3B-89EBC96F25A8}" type="pres">
      <dgm:prSet presAssocID="{23CA95F9-8BCF-40C1-B842-BCFFD43632F6}" presName="topSpace" presStyleCnt="0"/>
      <dgm:spPr/>
    </dgm:pt>
    <dgm:pt modelId="{73073D5B-7ADA-4F8B-AD34-0BE114905A44}" type="pres">
      <dgm:prSet presAssocID="{23CA95F9-8BCF-40C1-B842-BCFFD43632F6}" presName="photoElip" presStyleLbl="node1" presStyleIdx="0" presStyleCnt="4" custScaleX="123193" custScaleY="123193"/>
      <dgm:spPr>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dgm:spPr>
    </dgm:pt>
    <dgm:pt modelId="{EE33220B-2292-4F19-BD6E-B7F529CD8414}" type="pres">
      <dgm:prSet presAssocID="{23CA95F9-8BCF-40C1-B842-BCFFD43632F6}" presName="iconSpace" presStyleCnt="0"/>
      <dgm:spPr/>
    </dgm:pt>
    <dgm:pt modelId="{FDFAF16A-4FD0-49F4-8593-32E9A31A4FF7}" type="pres">
      <dgm:prSet presAssocID="{23CA95F9-8BCF-40C1-B842-BCFFD43632F6}" presName="nameTx" presStyleLbl="revTx" presStyleIdx="0" presStyleCnt="8" custLinFactNeighborY="17872">
        <dgm:presLayoutVars>
          <dgm:chMax val="0"/>
          <dgm:chPref val="0"/>
        </dgm:presLayoutVars>
      </dgm:prSet>
      <dgm:spPr/>
    </dgm:pt>
    <dgm:pt modelId="{EEB88C88-E325-43D0-B163-BFD87C897361}" type="pres">
      <dgm:prSet presAssocID="{23CA95F9-8BCF-40C1-B842-BCFFD43632F6}" presName="txSpace" presStyleCnt="0"/>
      <dgm:spPr/>
    </dgm:pt>
    <dgm:pt modelId="{7D166BBB-55AF-452C-B9A0-94A1EE55FF4F}" type="pres">
      <dgm:prSet presAssocID="{23CA95F9-8BCF-40C1-B842-BCFFD43632F6}" presName="desTx" presStyleLbl="revTx" presStyleIdx="1" presStyleCnt="8">
        <dgm:presLayoutVars/>
      </dgm:prSet>
      <dgm:spPr/>
    </dgm:pt>
    <dgm:pt modelId="{860D3358-284A-4827-88CC-2F74FF5A1E56}" type="pres">
      <dgm:prSet presAssocID="{23CA95F9-8BCF-40C1-B842-BCFFD43632F6}" presName="bottSpace" presStyleCnt="0"/>
      <dgm:spPr/>
    </dgm:pt>
    <dgm:pt modelId="{0D4A0804-490F-47AA-B7FA-08C890B0D841}" type="pres">
      <dgm:prSet presAssocID="{D868EA7F-D868-4231-86D5-66D9B2DF2F62}" presName="sibTrans" presStyleCnt="0"/>
      <dgm:spPr/>
    </dgm:pt>
    <dgm:pt modelId="{E40BB94D-AE1C-4F05-8AA5-E9FA9A8CCCDE}" type="pres">
      <dgm:prSet presAssocID="{1E293C9C-50F7-4DF0-A45F-EF6AA41E15B2}" presName="compNode" presStyleCnt="0"/>
      <dgm:spPr/>
    </dgm:pt>
    <dgm:pt modelId="{1BC7C3C6-BE78-4F0A-9E69-54742F1AA0F3}" type="pres">
      <dgm:prSet presAssocID="{1E293C9C-50F7-4DF0-A45F-EF6AA41E15B2}" presName="topSpace" presStyleCnt="0"/>
      <dgm:spPr/>
    </dgm:pt>
    <dgm:pt modelId="{25238F18-07B8-41D8-8BD9-9F8514E8F9C4}" type="pres">
      <dgm:prSet presAssocID="{1E293C9C-50F7-4DF0-A45F-EF6AA41E15B2}" presName="photoElip" presStyleLbl="node1" presStyleIdx="1" presStyleCnt="4" custScaleX="125513" custScaleY="114396" custLinFactNeighborX="29610"/>
      <dgm:spPr>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a:noFill/>
        </a:ln>
      </dgm:spPr>
    </dgm:pt>
    <dgm:pt modelId="{6FFE343B-847F-4D3F-A2F9-B95E826EC656}" type="pres">
      <dgm:prSet presAssocID="{1E293C9C-50F7-4DF0-A45F-EF6AA41E15B2}" presName="iconSpace" presStyleCnt="0"/>
      <dgm:spPr/>
    </dgm:pt>
    <dgm:pt modelId="{866F95BB-E9D9-40E2-AB9F-99D5F69BA82A}" type="pres">
      <dgm:prSet presAssocID="{1E293C9C-50F7-4DF0-A45F-EF6AA41E15B2}" presName="nameTx" presStyleLbl="revTx" presStyleIdx="2" presStyleCnt="8" custLinFactNeighborY="17872">
        <dgm:presLayoutVars>
          <dgm:chMax val="0"/>
          <dgm:chPref val="0"/>
        </dgm:presLayoutVars>
      </dgm:prSet>
      <dgm:spPr/>
    </dgm:pt>
    <dgm:pt modelId="{B22197FE-7BF1-485D-9B2D-0AD12CF41435}" type="pres">
      <dgm:prSet presAssocID="{1E293C9C-50F7-4DF0-A45F-EF6AA41E15B2}" presName="txSpace" presStyleCnt="0"/>
      <dgm:spPr/>
    </dgm:pt>
    <dgm:pt modelId="{1223E777-77CB-4A9A-BF21-12B513842696}" type="pres">
      <dgm:prSet presAssocID="{1E293C9C-50F7-4DF0-A45F-EF6AA41E15B2}" presName="desTx" presStyleLbl="revTx" presStyleIdx="3" presStyleCnt="8">
        <dgm:presLayoutVars/>
      </dgm:prSet>
      <dgm:spPr/>
    </dgm:pt>
    <dgm:pt modelId="{48A93FE3-F550-4840-B560-2DB8553BED7D}" type="pres">
      <dgm:prSet presAssocID="{1E293C9C-50F7-4DF0-A45F-EF6AA41E15B2}" presName="bottSpace" presStyleCnt="0"/>
      <dgm:spPr/>
    </dgm:pt>
    <dgm:pt modelId="{DCDF700C-8587-4AD0-95CF-A8CEBB3AD30B}" type="pres">
      <dgm:prSet presAssocID="{E019F05B-61F4-4915-9D10-5D6F328EA591}" presName="sibTrans" presStyleCnt="0"/>
      <dgm:spPr/>
    </dgm:pt>
    <dgm:pt modelId="{D5C9CF54-A3DB-4262-A188-C006BBF08A29}" type="pres">
      <dgm:prSet presAssocID="{DA3F2F2F-B5A8-4CFD-ABCE-1BC48CD913AF}" presName="compNode" presStyleCnt="0"/>
      <dgm:spPr/>
    </dgm:pt>
    <dgm:pt modelId="{EB21A753-DAF6-4914-9F97-D017DE4534D0}" type="pres">
      <dgm:prSet presAssocID="{DA3F2F2F-B5A8-4CFD-ABCE-1BC48CD913AF}" presName="topSpace" presStyleCnt="0"/>
      <dgm:spPr/>
    </dgm:pt>
    <dgm:pt modelId="{418E44D8-60E4-4008-9F09-1A652C62E8A6}" type="pres">
      <dgm:prSet presAssocID="{DA3F2F2F-B5A8-4CFD-ABCE-1BC48CD913AF}" presName="photoElip" presStyleLbl="node1" presStyleIdx="2" presStyleCnt="4" custScaleX="123193" custScaleY="123193" custLinFactNeighborX="72074"/>
      <dgm:spPr>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a:noFill/>
        </a:ln>
      </dgm:spPr>
    </dgm:pt>
    <dgm:pt modelId="{51349271-76B0-4CC0-A678-325A9A4D3475}" type="pres">
      <dgm:prSet presAssocID="{DA3F2F2F-B5A8-4CFD-ABCE-1BC48CD913AF}" presName="iconSpace" presStyleCnt="0"/>
      <dgm:spPr/>
    </dgm:pt>
    <dgm:pt modelId="{9B5C14B8-8D61-4009-9F8C-194486F530FA}" type="pres">
      <dgm:prSet presAssocID="{DA3F2F2F-B5A8-4CFD-ABCE-1BC48CD913AF}" presName="nameTx" presStyleLbl="revTx" presStyleIdx="4" presStyleCnt="8" custLinFactNeighborY="17872">
        <dgm:presLayoutVars>
          <dgm:chMax val="0"/>
          <dgm:chPref val="0"/>
        </dgm:presLayoutVars>
      </dgm:prSet>
      <dgm:spPr/>
    </dgm:pt>
    <dgm:pt modelId="{7C23080D-6185-431F-BAF8-5277AA3C0E29}" type="pres">
      <dgm:prSet presAssocID="{DA3F2F2F-B5A8-4CFD-ABCE-1BC48CD913AF}" presName="txSpace" presStyleCnt="0"/>
      <dgm:spPr/>
    </dgm:pt>
    <dgm:pt modelId="{EE420F84-477D-4635-BEF8-66426E9A259D}" type="pres">
      <dgm:prSet presAssocID="{DA3F2F2F-B5A8-4CFD-ABCE-1BC48CD913AF}" presName="desTx" presStyleLbl="revTx" presStyleIdx="5" presStyleCnt="8" custLinFactY="-45265" custLinFactNeighborX="14101" custLinFactNeighborY="-100000">
        <dgm:presLayoutVars/>
      </dgm:prSet>
      <dgm:spPr/>
    </dgm:pt>
    <dgm:pt modelId="{DB61A93F-5AE0-4A97-AFE4-E1EA7F61D044}" type="pres">
      <dgm:prSet presAssocID="{DA3F2F2F-B5A8-4CFD-ABCE-1BC48CD913AF}" presName="bottSpace" presStyleCnt="0"/>
      <dgm:spPr/>
    </dgm:pt>
    <dgm:pt modelId="{75D7FAE6-857D-40F6-B564-3F282FD27B77}" type="pres">
      <dgm:prSet presAssocID="{038FE749-6004-418E-86C7-7C1B1D7930F4}" presName="sibTrans" presStyleCnt="0"/>
      <dgm:spPr/>
    </dgm:pt>
    <dgm:pt modelId="{F836F72C-94C1-41ED-BA62-813057647F9C}" type="pres">
      <dgm:prSet presAssocID="{B2F9B3BC-1849-4A4A-BBE4-752B9B492C76}" presName="compNode" presStyleCnt="0"/>
      <dgm:spPr/>
    </dgm:pt>
    <dgm:pt modelId="{8D7BA638-A338-4090-BADA-C1ECE7868394}" type="pres">
      <dgm:prSet presAssocID="{B2F9B3BC-1849-4A4A-BBE4-752B9B492C76}" presName="topSpace" presStyleCnt="0"/>
      <dgm:spPr/>
    </dgm:pt>
    <dgm:pt modelId="{04A8E640-7EB5-4EF2-8C83-19A3E5328324}" type="pres">
      <dgm:prSet presAssocID="{B2F9B3BC-1849-4A4A-BBE4-752B9B492C76}" presName="photoElip" presStyleLbl="node1" presStyleIdx="3" presStyleCnt="4" custFlipVert="1" custFlipHor="1" custScaleX="19047" custScaleY="2715"/>
      <dgm:spPr>
        <a:prstGeom prst="rect">
          <a:avLst/>
        </a:prstGeom>
        <a:ln>
          <a:noFill/>
        </a:ln>
      </dgm:spPr>
    </dgm:pt>
    <dgm:pt modelId="{278B038A-7223-4C22-98FA-84D16AB2359F}" type="pres">
      <dgm:prSet presAssocID="{B2F9B3BC-1849-4A4A-BBE4-752B9B492C76}" presName="iconSpace" presStyleCnt="0"/>
      <dgm:spPr/>
    </dgm:pt>
    <dgm:pt modelId="{79C5F495-3DD9-41C8-99AE-150A333447D0}" type="pres">
      <dgm:prSet presAssocID="{B2F9B3BC-1849-4A4A-BBE4-752B9B492C76}" presName="nameTx" presStyleLbl="revTx" presStyleIdx="6" presStyleCnt="8" custLinFactNeighborY="17872">
        <dgm:presLayoutVars>
          <dgm:chMax val="0"/>
          <dgm:chPref val="0"/>
        </dgm:presLayoutVars>
      </dgm:prSet>
      <dgm:spPr/>
    </dgm:pt>
    <dgm:pt modelId="{0D329E5F-B8D6-4027-B396-6AF7DD7D0537}" type="pres">
      <dgm:prSet presAssocID="{B2F9B3BC-1849-4A4A-BBE4-752B9B492C76}" presName="txSpace" presStyleCnt="0"/>
      <dgm:spPr/>
    </dgm:pt>
    <dgm:pt modelId="{5A7600AF-A34B-4D03-B3D6-B3C760AE8E06}" type="pres">
      <dgm:prSet presAssocID="{B2F9B3BC-1849-4A4A-BBE4-752B9B492C76}" presName="desTx" presStyleLbl="revTx" presStyleIdx="7" presStyleCnt="8" custLinFactNeighborX="1819" custLinFactNeighborY="-7212">
        <dgm:presLayoutVars/>
      </dgm:prSet>
      <dgm:spPr/>
    </dgm:pt>
    <dgm:pt modelId="{F9799C58-A628-4E75-9DAC-6616D2E34649}" type="pres">
      <dgm:prSet presAssocID="{B2F9B3BC-1849-4A4A-BBE4-752B9B492C76}" presName="bottSpace" presStyleCnt="0"/>
      <dgm:spPr/>
    </dgm:pt>
  </dgm:ptLst>
  <dgm:cxnLst>
    <dgm:cxn modelId="{A7E7000F-0D10-4D88-844F-C9CB2A6A39DA}" srcId="{5C72703F-EB58-4B0C-8B2A-EDF2A51B2C6C}" destId="{1E293C9C-50F7-4DF0-A45F-EF6AA41E15B2}" srcOrd="1" destOrd="0" parTransId="{04936CC5-1B2F-4620-ABDF-F195956C3F4A}" sibTransId="{E019F05B-61F4-4915-9D10-5D6F328EA591}"/>
    <dgm:cxn modelId="{540FED75-CB4E-4EAD-804F-81226869B095}" type="presOf" srcId="{1E293C9C-50F7-4DF0-A45F-EF6AA41E15B2}" destId="{866F95BB-E9D9-40E2-AB9F-99D5F69BA82A}" srcOrd="0" destOrd="0" presId="urn:microsoft.com/office/officeart/2019/1/layout/PeoplePortraitsList"/>
    <dgm:cxn modelId="{4C525577-8965-4DD8-A876-005F65E1D723}" type="presOf" srcId="{B2F9B3BC-1849-4A4A-BBE4-752B9B492C76}" destId="{79C5F495-3DD9-41C8-99AE-150A333447D0}" srcOrd="0" destOrd="0" presId="urn:microsoft.com/office/officeart/2019/1/layout/PeoplePortraitsList"/>
    <dgm:cxn modelId="{103DE3A3-70BD-4C08-B354-5518A18B954E}" type="presOf" srcId="{DA3F2F2F-B5A8-4CFD-ABCE-1BC48CD913AF}" destId="{9B5C14B8-8D61-4009-9F8C-194486F530FA}" srcOrd="0" destOrd="0" presId="urn:microsoft.com/office/officeart/2019/1/layout/PeoplePortraitsList"/>
    <dgm:cxn modelId="{BB48F2B9-3F80-43D5-9223-76526A774C2D}" srcId="{5C72703F-EB58-4B0C-8B2A-EDF2A51B2C6C}" destId="{B2F9B3BC-1849-4A4A-BBE4-752B9B492C76}" srcOrd="3" destOrd="0" parTransId="{48FD486C-824F-4590-8CFC-BC1053E533DD}" sibTransId="{2946CE56-B018-4C0E-918D-0B36D170024F}"/>
    <dgm:cxn modelId="{E6EDE7CF-5B3F-4E2C-99EE-D5462F0EC9CE}" srcId="{5C72703F-EB58-4B0C-8B2A-EDF2A51B2C6C}" destId="{23CA95F9-8BCF-40C1-B842-BCFFD43632F6}" srcOrd="0" destOrd="0" parTransId="{FC4F4986-5DCD-4DC2-B7FD-2C5FABEF9979}" sibTransId="{D868EA7F-D868-4231-86D5-66D9B2DF2F62}"/>
    <dgm:cxn modelId="{307321D6-32A9-4F29-A35B-8328C6417311}" srcId="{5C72703F-EB58-4B0C-8B2A-EDF2A51B2C6C}" destId="{DA3F2F2F-B5A8-4CFD-ABCE-1BC48CD913AF}" srcOrd="2" destOrd="0" parTransId="{D4AFA5E0-6624-49A6-B10B-4FFA7483C001}" sibTransId="{038FE749-6004-418E-86C7-7C1B1D7930F4}"/>
    <dgm:cxn modelId="{DE44E4D8-C5CF-4438-860F-3C376D4D64F5}" type="presOf" srcId="{23CA95F9-8BCF-40C1-B842-BCFFD43632F6}" destId="{FDFAF16A-4FD0-49F4-8593-32E9A31A4FF7}" srcOrd="0" destOrd="0" presId="urn:microsoft.com/office/officeart/2019/1/layout/PeoplePortraitsList"/>
    <dgm:cxn modelId="{74A68EEE-876E-4134-B088-DC53246E11FE}" type="presOf" srcId="{5C72703F-EB58-4B0C-8B2A-EDF2A51B2C6C}" destId="{BF30E86D-EAFC-44CE-B56C-D7C5EC7742F3}" srcOrd="0" destOrd="0" presId="urn:microsoft.com/office/officeart/2019/1/layout/PeoplePortraitsList"/>
    <dgm:cxn modelId="{3D9D2C87-FAC6-440F-8296-405914DA77FA}" type="presParOf" srcId="{BF30E86D-EAFC-44CE-B56C-D7C5EC7742F3}" destId="{34A89649-B4A9-4A6F-8793-5A3DB37DDDA6}" srcOrd="0" destOrd="0" presId="urn:microsoft.com/office/officeart/2019/1/layout/PeoplePortraitsList"/>
    <dgm:cxn modelId="{10208EBB-3996-40BD-88FB-7743A0FCFC0C}" type="presParOf" srcId="{34A89649-B4A9-4A6F-8793-5A3DB37DDDA6}" destId="{FFB9F511-6797-4909-9D3B-89EBC96F25A8}" srcOrd="0" destOrd="0" presId="urn:microsoft.com/office/officeart/2019/1/layout/PeoplePortraitsList"/>
    <dgm:cxn modelId="{680FCFE1-C0D6-41B7-81EE-34F07569A758}" type="presParOf" srcId="{34A89649-B4A9-4A6F-8793-5A3DB37DDDA6}" destId="{73073D5B-7ADA-4F8B-AD34-0BE114905A44}" srcOrd="1" destOrd="0" presId="urn:microsoft.com/office/officeart/2019/1/layout/PeoplePortraitsList"/>
    <dgm:cxn modelId="{84E22014-947A-4B8C-A1FF-A1E4AAD40AF2}" type="presParOf" srcId="{34A89649-B4A9-4A6F-8793-5A3DB37DDDA6}" destId="{EE33220B-2292-4F19-BD6E-B7F529CD8414}" srcOrd="2" destOrd="0" presId="urn:microsoft.com/office/officeart/2019/1/layout/PeoplePortraitsList"/>
    <dgm:cxn modelId="{6B5D3C86-47CA-4D7E-A443-7DF8A6130E63}" type="presParOf" srcId="{34A89649-B4A9-4A6F-8793-5A3DB37DDDA6}" destId="{FDFAF16A-4FD0-49F4-8593-32E9A31A4FF7}" srcOrd="3" destOrd="0" presId="urn:microsoft.com/office/officeart/2019/1/layout/PeoplePortraitsList"/>
    <dgm:cxn modelId="{119527D7-3755-4E3D-BC66-7A27143BBB8B}" type="presParOf" srcId="{34A89649-B4A9-4A6F-8793-5A3DB37DDDA6}" destId="{EEB88C88-E325-43D0-B163-BFD87C897361}" srcOrd="4" destOrd="0" presId="urn:microsoft.com/office/officeart/2019/1/layout/PeoplePortraitsList"/>
    <dgm:cxn modelId="{8B410EAE-BFFA-4BD7-B4BA-16AABEF1EAA9}" type="presParOf" srcId="{34A89649-B4A9-4A6F-8793-5A3DB37DDDA6}" destId="{7D166BBB-55AF-452C-B9A0-94A1EE55FF4F}" srcOrd="5" destOrd="0" presId="urn:microsoft.com/office/officeart/2019/1/layout/PeoplePortraitsList"/>
    <dgm:cxn modelId="{02A3AE73-815E-459E-B530-44D4C95EF771}" type="presParOf" srcId="{34A89649-B4A9-4A6F-8793-5A3DB37DDDA6}" destId="{860D3358-284A-4827-88CC-2F74FF5A1E56}" srcOrd="6" destOrd="0" presId="urn:microsoft.com/office/officeart/2019/1/layout/PeoplePortraitsList"/>
    <dgm:cxn modelId="{6C30D5CD-53EE-463E-B6E2-B237F041E4C3}" type="presParOf" srcId="{BF30E86D-EAFC-44CE-B56C-D7C5EC7742F3}" destId="{0D4A0804-490F-47AA-B7FA-08C890B0D841}" srcOrd="1" destOrd="0" presId="urn:microsoft.com/office/officeart/2019/1/layout/PeoplePortraitsList"/>
    <dgm:cxn modelId="{E4C40201-6BC4-420D-A8E7-A3465911B5D7}" type="presParOf" srcId="{BF30E86D-EAFC-44CE-B56C-D7C5EC7742F3}" destId="{E40BB94D-AE1C-4F05-8AA5-E9FA9A8CCCDE}" srcOrd="2" destOrd="0" presId="urn:microsoft.com/office/officeart/2019/1/layout/PeoplePortraitsList"/>
    <dgm:cxn modelId="{DF091FE9-5356-4A17-932D-C2EAD2530E8C}" type="presParOf" srcId="{E40BB94D-AE1C-4F05-8AA5-E9FA9A8CCCDE}" destId="{1BC7C3C6-BE78-4F0A-9E69-54742F1AA0F3}" srcOrd="0" destOrd="0" presId="urn:microsoft.com/office/officeart/2019/1/layout/PeoplePortraitsList"/>
    <dgm:cxn modelId="{43A6DAE1-8229-474F-B737-E5233B5044F7}" type="presParOf" srcId="{E40BB94D-AE1C-4F05-8AA5-E9FA9A8CCCDE}" destId="{25238F18-07B8-41D8-8BD9-9F8514E8F9C4}" srcOrd="1" destOrd="0" presId="urn:microsoft.com/office/officeart/2019/1/layout/PeoplePortraitsList"/>
    <dgm:cxn modelId="{811B328F-D513-4A25-BB09-9EDD8689ED34}" type="presParOf" srcId="{E40BB94D-AE1C-4F05-8AA5-E9FA9A8CCCDE}" destId="{6FFE343B-847F-4D3F-A2F9-B95E826EC656}" srcOrd="2" destOrd="0" presId="urn:microsoft.com/office/officeart/2019/1/layout/PeoplePortraitsList"/>
    <dgm:cxn modelId="{B86088D4-B825-4152-895F-72CD7428D68F}" type="presParOf" srcId="{E40BB94D-AE1C-4F05-8AA5-E9FA9A8CCCDE}" destId="{866F95BB-E9D9-40E2-AB9F-99D5F69BA82A}" srcOrd="3" destOrd="0" presId="urn:microsoft.com/office/officeart/2019/1/layout/PeoplePortraitsList"/>
    <dgm:cxn modelId="{9DF4ADBA-E8BF-45F3-B4C1-57BC4E46838A}" type="presParOf" srcId="{E40BB94D-AE1C-4F05-8AA5-E9FA9A8CCCDE}" destId="{B22197FE-7BF1-485D-9B2D-0AD12CF41435}" srcOrd="4" destOrd="0" presId="urn:microsoft.com/office/officeart/2019/1/layout/PeoplePortraitsList"/>
    <dgm:cxn modelId="{AE599A69-85C5-4380-827C-D751478A667D}" type="presParOf" srcId="{E40BB94D-AE1C-4F05-8AA5-E9FA9A8CCCDE}" destId="{1223E777-77CB-4A9A-BF21-12B513842696}" srcOrd="5" destOrd="0" presId="urn:microsoft.com/office/officeart/2019/1/layout/PeoplePortraitsList"/>
    <dgm:cxn modelId="{F8E06700-DE35-4D59-8FE6-04C15FF36365}" type="presParOf" srcId="{E40BB94D-AE1C-4F05-8AA5-E9FA9A8CCCDE}" destId="{48A93FE3-F550-4840-B560-2DB8553BED7D}" srcOrd="6" destOrd="0" presId="urn:microsoft.com/office/officeart/2019/1/layout/PeoplePortraitsList"/>
    <dgm:cxn modelId="{B3BC6484-B724-49D7-B0A5-B96774D6C5A7}" type="presParOf" srcId="{BF30E86D-EAFC-44CE-B56C-D7C5EC7742F3}" destId="{DCDF700C-8587-4AD0-95CF-A8CEBB3AD30B}" srcOrd="3" destOrd="0" presId="urn:microsoft.com/office/officeart/2019/1/layout/PeoplePortraitsList"/>
    <dgm:cxn modelId="{123A582B-C4F8-4519-967F-856EBB9F6F06}" type="presParOf" srcId="{BF30E86D-EAFC-44CE-B56C-D7C5EC7742F3}" destId="{D5C9CF54-A3DB-4262-A188-C006BBF08A29}" srcOrd="4" destOrd="0" presId="urn:microsoft.com/office/officeart/2019/1/layout/PeoplePortraitsList"/>
    <dgm:cxn modelId="{0A329E61-D0BD-4638-AFBB-ECC1E1BB2FE5}" type="presParOf" srcId="{D5C9CF54-A3DB-4262-A188-C006BBF08A29}" destId="{EB21A753-DAF6-4914-9F97-D017DE4534D0}" srcOrd="0" destOrd="0" presId="urn:microsoft.com/office/officeart/2019/1/layout/PeoplePortraitsList"/>
    <dgm:cxn modelId="{4E8CFC80-611A-4174-A442-0AFBB471F58A}" type="presParOf" srcId="{D5C9CF54-A3DB-4262-A188-C006BBF08A29}" destId="{418E44D8-60E4-4008-9F09-1A652C62E8A6}" srcOrd="1" destOrd="0" presId="urn:microsoft.com/office/officeart/2019/1/layout/PeoplePortraitsList"/>
    <dgm:cxn modelId="{D991B0D3-565F-44D9-A83F-197781E114D0}" type="presParOf" srcId="{D5C9CF54-A3DB-4262-A188-C006BBF08A29}" destId="{51349271-76B0-4CC0-A678-325A9A4D3475}" srcOrd="2" destOrd="0" presId="urn:microsoft.com/office/officeart/2019/1/layout/PeoplePortraitsList"/>
    <dgm:cxn modelId="{7FC54EBB-A416-48DA-AADE-209AE477B46E}" type="presParOf" srcId="{D5C9CF54-A3DB-4262-A188-C006BBF08A29}" destId="{9B5C14B8-8D61-4009-9F8C-194486F530FA}" srcOrd="3" destOrd="0" presId="urn:microsoft.com/office/officeart/2019/1/layout/PeoplePortraitsList"/>
    <dgm:cxn modelId="{2DCC0C79-D17C-4625-A51E-8C6146272B0A}" type="presParOf" srcId="{D5C9CF54-A3DB-4262-A188-C006BBF08A29}" destId="{7C23080D-6185-431F-BAF8-5277AA3C0E29}" srcOrd="4" destOrd="0" presId="urn:microsoft.com/office/officeart/2019/1/layout/PeoplePortraitsList"/>
    <dgm:cxn modelId="{A2D210FF-C687-4AED-82B0-395AAD28B698}" type="presParOf" srcId="{D5C9CF54-A3DB-4262-A188-C006BBF08A29}" destId="{EE420F84-477D-4635-BEF8-66426E9A259D}" srcOrd="5" destOrd="0" presId="urn:microsoft.com/office/officeart/2019/1/layout/PeoplePortraitsList"/>
    <dgm:cxn modelId="{948ADD0E-8022-4129-AB57-AF1F16DEEC20}" type="presParOf" srcId="{D5C9CF54-A3DB-4262-A188-C006BBF08A29}" destId="{DB61A93F-5AE0-4A97-AFE4-E1EA7F61D044}" srcOrd="6" destOrd="0" presId="urn:microsoft.com/office/officeart/2019/1/layout/PeoplePortraitsList"/>
    <dgm:cxn modelId="{B37D38BA-04F9-4FDE-90E3-13C84B9D3351}" type="presParOf" srcId="{BF30E86D-EAFC-44CE-B56C-D7C5EC7742F3}" destId="{75D7FAE6-857D-40F6-B564-3F282FD27B77}" srcOrd="5" destOrd="0" presId="urn:microsoft.com/office/officeart/2019/1/layout/PeoplePortraitsList"/>
    <dgm:cxn modelId="{C9461069-5B02-4E7D-89BF-60D89C5520D1}" type="presParOf" srcId="{BF30E86D-EAFC-44CE-B56C-D7C5EC7742F3}" destId="{F836F72C-94C1-41ED-BA62-813057647F9C}" srcOrd="6" destOrd="0" presId="urn:microsoft.com/office/officeart/2019/1/layout/PeoplePortraitsList"/>
    <dgm:cxn modelId="{074A72EB-DB29-40AB-9670-D77CF64F72EE}" type="presParOf" srcId="{F836F72C-94C1-41ED-BA62-813057647F9C}" destId="{8D7BA638-A338-4090-BADA-C1ECE7868394}" srcOrd="0" destOrd="0" presId="urn:microsoft.com/office/officeart/2019/1/layout/PeoplePortraitsList"/>
    <dgm:cxn modelId="{ACF70A6D-0F45-437B-9C70-8A65D4111C5E}" type="presParOf" srcId="{F836F72C-94C1-41ED-BA62-813057647F9C}" destId="{04A8E640-7EB5-4EF2-8C83-19A3E5328324}" srcOrd="1" destOrd="0" presId="urn:microsoft.com/office/officeart/2019/1/layout/PeoplePortraitsList"/>
    <dgm:cxn modelId="{207CB733-8608-4FD4-8942-AEF56B8AD050}" type="presParOf" srcId="{F836F72C-94C1-41ED-BA62-813057647F9C}" destId="{278B038A-7223-4C22-98FA-84D16AB2359F}" srcOrd="2" destOrd="0" presId="urn:microsoft.com/office/officeart/2019/1/layout/PeoplePortraitsList"/>
    <dgm:cxn modelId="{ABBDB8AD-1D60-4A5E-A05E-58E73FB4EE6D}" type="presParOf" srcId="{F836F72C-94C1-41ED-BA62-813057647F9C}" destId="{79C5F495-3DD9-41C8-99AE-150A333447D0}" srcOrd="3" destOrd="0" presId="urn:microsoft.com/office/officeart/2019/1/layout/PeoplePortraitsList"/>
    <dgm:cxn modelId="{4C2F2B28-9C3F-433B-AB15-CE2605DCD325}" type="presParOf" srcId="{F836F72C-94C1-41ED-BA62-813057647F9C}" destId="{0D329E5F-B8D6-4027-B396-6AF7DD7D0537}" srcOrd="4" destOrd="0" presId="urn:microsoft.com/office/officeart/2019/1/layout/PeoplePortraitsList"/>
    <dgm:cxn modelId="{A3CD0915-11F1-4C29-91BA-EF724E1525A8}" type="presParOf" srcId="{F836F72C-94C1-41ED-BA62-813057647F9C}" destId="{5A7600AF-A34B-4D03-B3D6-B3C760AE8E06}" srcOrd="5" destOrd="0" presId="urn:microsoft.com/office/officeart/2019/1/layout/PeoplePortraitsList"/>
    <dgm:cxn modelId="{82E4B52A-F0D2-438B-8CA3-5A6EB2771E78}" type="presParOf" srcId="{F836F72C-94C1-41ED-BA62-813057647F9C}" destId="{F9799C58-A628-4E75-9DAC-6616D2E34649}" srcOrd="6" destOrd="0" presId="urn:microsoft.com/office/officeart/2019/1/layout/PeoplePortraits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0396C7-11FD-4C13-A0E4-131AE1805D26}">
      <dsp:nvSpPr>
        <dsp:cNvPr id="0" name=""/>
        <dsp:cNvSpPr/>
      </dsp:nvSpPr>
      <dsp:spPr>
        <a:xfrm>
          <a:off x="1248" y="1353874"/>
          <a:ext cx="4546196" cy="2273098"/>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b="1" kern="1200" dirty="0"/>
            <a:t>Discectomies</a:t>
          </a:r>
          <a:endParaRPr lang="en-US" sz="5100" kern="1200" dirty="0"/>
        </a:p>
      </dsp:txBody>
      <dsp:txXfrm>
        <a:off x="67825" y="1420451"/>
        <a:ext cx="4413042" cy="2139944"/>
      </dsp:txXfrm>
    </dsp:sp>
    <dsp:sp modelId="{5D1BA51B-93D6-429E-B864-537BDCA9C7A7}">
      <dsp:nvSpPr>
        <dsp:cNvPr id="0" name=""/>
        <dsp:cNvSpPr/>
      </dsp:nvSpPr>
      <dsp:spPr>
        <a:xfrm>
          <a:off x="5683994" y="1353874"/>
          <a:ext cx="4546196" cy="2273098"/>
        </a:xfrm>
        <a:prstGeom prst="roundRect">
          <a:avLst>
            <a:gd name="adj" fmla="val 10000"/>
          </a:avLst>
        </a:prstGeom>
        <a:solidFill>
          <a:schemeClr val="dk2">
            <a:hueOff val="0"/>
            <a:satOff val="0"/>
            <a:lumOff val="0"/>
            <a:alphaOff val="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7155" tIns="64770" rIns="97155" bIns="64770" numCol="1" spcCol="1270" anchor="ctr" anchorCtr="0">
          <a:noAutofit/>
        </a:bodyPr>
        <a:lstStyle/>
        <a:p>
          <a:pPr marL="0" lvl="0" indent="0" algn="ctr" defTabSz="2266950">
            <a:lnSpc>
              <a:spcPct val="90000"/>
            </a:lnSpc>
            <a:spcBef>
              <a:spcPct val="0"/>
            </a:spcBef>
            <a:spcAft>
              <a:spcPct val="35000"/>
            </a:spcAft>
            <a:buNone/>
          </a:pPr>
          <a:r>
            <a:rPr lang="en-US" sz="5100" b="1" kern="1200" dirty="0"/>
            <a:t>Spinal Fusion</a:t>
          </a:r>
          <a:endParaRPr lang="en-US" sz="5100" kern="1200" dirty="0"/>
        </a:p>
      </dsp:txBody>
      <dsp:txXfrm>
        <a:off x="5750571" y="1420451"/>
        <a:ext cx="4413042" cy="21399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73D5B-7ADA-4F8B-AD34-0BE114905A44}">
      <dsp:nvSpPr>
        <dsp:cNvPr id="0" name=""/>
        <dsp:cNvSpPr/>
      </dsp:nvSpPr>
      <dsp:spPr>
        <a:xfrm>
          <a:off x="131429" y="643940"/>
          <a:ext cx="2074446" cy="207444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FAF16A-4FD0-49F4-8593-32E9A31A4FF7}">
      <dsp:nvSpPr>
        <dsp:cNvPr id="0" name=""/>
        <dsp:cNvSpPr/>
      </dsp:nvSpPr>
      <dsp:spPr>
        <a:xfrm>
          <a:off x="12148" y="2933093"/>
          <a:ext cx="2313008" cy="48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spc="20">
              <a:latin typeface="+mj-lt"/>
            </a:defRPr>
          </a:pPr>
          <a:r>
            <a:rPr lang="en-US" sz="1600" kern="1200" dirty="0">
              <a:solidFill>
                <a:sysClr val="windowText" lastClr="000000"/>
              </a:solidFill>
            </a:rPr>
            <a:t>Dr Mark Bartiss</a:t>
          </a:r>
          <a:br>
            <a:rPr lang="en-US" sz="1600" kern="1200" dirty="0">
              <a:solidFill>
                <a:sysClr val="windowText" lastClr="000000"/>
              </a:solidFill>
            </a:rPr>
          </a:br>
          <a:r>
            <a:rPr lang="en-US" sz="1600" kern="1200" dirty="0">
              <a:solidFill>
                <a:sysClr val="windowText" lastClr="000000"/>
              </a:solidFill>
            </a:rPr>
            <a:t>Medical Director</a:t>
          </a:r>
          <a:endParaRPr lang="en-US" sz="1600" b="0" kern="1200" dirty="0">
            <a:solidFill>
              <a:sysClr val="windowText" lastClr="000000"/>
            </a:solidFill>
            <a:latin typeface="+mn-lt"/>
          </a:endParaRPr>
        </a:p>
      </dsp:txBody>
      <dsp:txXfrm>
        <a:off x="12148" y="2933093"/>
        <a:ext cx="2313008" cy="483260"/>
      </dsp:txXfrm>
    </dsp:sp>
    <dsp:sp modelId="{7D166BBB-55AF-452C-B9A0-94A1EE55FF4F}">
      <dsp:nvSpPr>
        <dsp:cNvPr id="0" name=""/>
        <dsp:cNvSpPr/>
      </dsp:nvSpPr>
      <dsp:spPr>
        <a:xfrm>
          <a:off x="12148" y="3394708"/>
          <a:ext cx="2313008" cy="598681"/>
        </a:xfrm>
        <a:prstGeom prst="rect">
          <a:avLst/>
        </a:prstGeom>
        <a:noFill/>
        <a:ln>
          <a:noFill/>
        </a:ln>
        <a:effectLst/>
      </dsp:spPr>
      <dsp:style>
        <a:lnRef idx="0">
          <a:scrgbClr r="0" g="0" b="0"/>
        </a:lnRef>
        <a:fillRef idx="0">
          <a:scrgbClr r="0" g="0" b="0"/>
        </a:fillRef>
        <a:effectRef idx="0">
          <a:scrgbClr r="0" g="0" b="0"/>
        </a:effectRef>
        <a:fontRef idx="minor"/>
      </dsp:style>
    </dsp:sp>
    <dsp:sp modelId="{25238F18-07B8-41D8-8BD9-9F8514E8F9C4}">
      <dsp:nvSpPr>
        <dsp:cNvPr id="0" name=""/>
        <dsp:cNvSpPr/>
      </dsp:nvSpPr>
      <dsp:spPr>
        <a:xfrm>
          <a:off x="3328284" y="718006"/>
          <a:ext cx="2113513" cy="192631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4000" b="-4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66F95BB-E9D9-40E2-AB9F-99D5F69BA82A}">
      <dsp:nvSpPr>
        <dsp:cNvPr id="0" name=""/>
        <dsp:cNvSpPr/>
      </dsp:nvSpPr>
      <dsp:spPr>
        <a:xfrm>
          <a:off x="2729933" y="2933093"/>
          <a:ext cx="2313008" cy="48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spc="20">
              <a:latin typeface="+mj-lt"/>
            </a:defRPr>
          </a:pPr>
          <a:r>
            <a:rPr lang="en-US" sz="1600" kern="1200" dirty="0">
              <a:solidFill>
                <a:schemeClr val="tx1"/>
              </a:solidFill>
            </a:rPr>
            <a:t>Dianne Dalton, MPA</a:t>
          </a:r>
          <a:br>
            <a:rPr lang="en-US" sz="1600" kern="1200" dirty="0">
              <a:solidFill>
                <a:schemeClr val="tx1"/>
              </a:solidFill>
            </a:rPr>
          </a:br>
          <a:r>
            <a:rPr lang="en-US" sz="1600" kern="1200" dirty="0">
              <a:solidFill>
                <a:schemeClr val="tx1"/>
              </a:solidFill>
            </a:rPr>
            <a:t>President</a:t>
          </a:r>
          <a:endParaRPr lang="en-US" sz="1600" b="0" kern="1200" dirty="0">
            <a:solidFill>
              <a:schemeClr val="tx1"/>
            </a:solidFill>
            <a:latin typeface="+mn-lt"/>
          </a:endParaRPr>
        </a:p>
      </dsp:txBody>
      <dsp:txXfrm>
        <a:off x="2729933" y="2933093"/>
        <a:ext cx="2313008" cy="483260"/>
      </dsp:txXfrm>
    </dsp:sp>
    <dsp:sp modelId="{1223E777-77CB-4A9A-BF21-12B513842696}">
      <dsp:nvSpPr>
        <dsp:cNvPr id="0" name=""/>
        <dsp:cNvSpPr/>
      </dsp:nvSpPr>
      <dsp:spPr>
        <a:xfrm>
          <a:off x="2729933" y="3394708"/>
          <a:ext cx="2313008" cy="598681"/>
        </a:xfrm>
        <a:prstGeom prst="rect">
          <a:avLst/>
        </a:prstGeom>
        <a:noFill/>
        <a:ln>
          <a:noFill/>
        </a:ln>
        <a:effectLst/>
      </dsp:spPr>
      <dsp:style>
        <a:lnRef idx="0">
          <a:scrgbClr r="0" g="0" b="0"/>
        </a:lnRef>
        <a:fillRef idx="0">
          <a:scrgbClr r="0" g="0" b="0"/>
        </a:fillRef>
        <a:effectRef idx="0">
          <a:scrgbClr r="0" g="0" b="0"/>
        </a:effectRef>
        <a:fontRef idx="minor"/>
      </dsp:style>
    </dsp:sp>
    <dsp:sp modelId="{418E44D8-60E4-4008-9F09-1A652C62E8A6}">
      <dsp:nvSpPr>
        <dsp:cNvPr id="0" name=""/>
        <dsp:cNvSpPr/>
      </dsp:nvSpPr>
      <dsp:spPr>
        <a:xfrm>
          <a:off x="6780654" y="643940"/>
          <a:ext cx="2074446" cy="207444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7000" r="-17000"/>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B5C14B8-8D61-4009-9F8C-194486F530FA}">
      <dsp:nvSpPr>
        <dsp:cNvPr id="0" name=""/>
        <dsp:cNvSpPr/>
      </dsp:nvSpPr>
      <dsp:spPr>
        <a:xfrm>
          <a:off x="5447719" y="2933093"/>
          <a:ext cx="2313008" cy="48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b="1" spc="20">
              <a:latin typeface="+mj-lt"/>
            </a:defRPr>
          </a:pPr>
          <a:r>
            <a:rPr lang="en-US" sz="2000" b="1" kern="1200" dirty="0">
              <a:solidFill>
                <a:schemeClr val="accent5"/>
              </a:solidFill>
            </a:rPr>
            <a:t>Dr Daniel Bies</a:t>
          </a:r>
          <a:br>
            <a:rPr lang="en-US" sz="1600" kern="1200" dirty="0">
              <a:solidFill>
                <a:schemeClr val="tx1"/>
              </a:solidFill>
            </a:rPr>
          </a:br>
          <a:r>
            <a:rPr lang="en-US" sz="1600" kern="1200" dirty="0">
              <a:solidFill>
                <a:schemeClr val="tx1"/>
              </a:solidFill>
            </a:rPr>
            <a:t>Chief Scientific Officer</a:t>
          </a:r>
          <a:endParaRPr lang="en-US" sz="1600" b="0" kern="1200" dirty="0">
            <a:solidFill>
              <a:schemeClr val="tx1"/>
            </a:solidFill>
            <a:latin typeface="+mn-lt"/>
          </a:endParaRPr>
        </a:p>
      </dsp:txBody>
      <dsp:txXfrm>
        <a:off x="5447719" y="2933093"/>
        <a:ext cx="2313008" cy="483260"/>
      </dsp:txXfrm>
    </dsp:sp>
    <dsp:sp modelId="{EE420F84-477D-4635-BEF8-66426E9A259D}">
      <dsp:nvSpPr>
        <dsp:cNvPr id="0" name=""/>
        <dsp:cNvSpPr/>
      </dsp:nvSpPr>
      <dsp:spPr>
        <a:xfrm>
          <a:off x="5773876" y="2525032"/>
          <a:ext cx="2313008" cy="598681"/>
        </a:xfrm>
        <a:prstGeom prst="rect">
          <a:avLst/>
        </a:prstGeom>
        <a:noFill/>
        <a:ln>
          <a:noFill/>
        </a:ln>
        <a:effectLst/>
      </dsp:spPr>
      <dsp:style>
        <a:lnRef idx="0">
          <a:scrgbClr r="0" g="0" b="0"/>
        </a:lnRef>
        <a:fillRef idx="0">
          <a:scrgbClr r="0" g="0" b="0"/>
        </a:fillRef>
        <a:effectRef idx="0">
          <a:scrgbClr r="0" g="0" b="0"/>
        </a:effectRef>
        <a:fontRef idx="minor"/>
      </dsp:style>
    </dsp:sp>
    <dsp:sp modelId="{04A8E640-7EB5-4EF2-8C83-19A3E5328324}">
      <dsp:nvSpPr>
        <dsp:cNvPr id="0" name=""/>
        <dsp:cNvSpPr/>
      </dsp:nvSpPr>
      <dsp:spPr>
        <a:xfrm flipH="1" flipV="1">
          <a:off x="9291463" y="1680543"/>
          <a:ext cx="61089" cy="1241"/>
        </a:xfrm>
        <a:prstGeom prst="rect">
          <a:avLst/>
        </a:prstGeom>
        <a:solidFill>
          <a:schemeClr val="accent2">
            <a:hueOff val="-8754431"/>
            <a:satOff val="-7900"/>
            <a:lumOff val="-1762"/>
            <a:alphaOff val="0"/>
          </a:schemeClr>
        </a:solid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9C5F495-3DD9-41C8-99AE-150A333447D0}">
      <dsp:nvSpPr>
        <dsp:cNvPr id="0" name=""/>
        <dsp:cNvSpPr/>
      </dsp:nvSpPr>
      <dsp:spPr>
        <a:xfrm>
          <a:off x="8165504" y="2114002"/>
          <a:ext cx="2313008" cy="483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spc="20">
              <a:latin typeface="+mj-lt"/>
            </a:defRPr>
          </a:pPr>
          <a:endParaRPr lang="en-US" sz="1600" b="0" kern="1200" dirty="0">
            <a:solidFill>
              <a:schemeClr val="tx1"/>
            </a:solidFill>
            <a:latin typeface="+mn-lt"/>
          </a:endParaRPr>
        </a:p>
      </dsp:txBody>
      <dsp:txXfrm>
        <a:off x="8165504" y="2114002"/>
        <a:ext cx="2313008" cy="483260"/>
      </dsp:txXfrm>
    </dsp:sp>
    <dsp:sp modelId="{5A7600AF-A34B-4D03-B3D6-B3C760AE8E06}">
      <dsp:nvSpPr>
        <dsp:cNvPr id="0" name=""/>
        <dsp:cNvSpPr/>
      </dsp:nvSpPr>
      <dsp:spPr>
        <a:xfrm>
          <a:off x="8177653" y="2532440"/>
          <a:ext cx="2313008" cy="598681"/>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9/1/layout/PeoplePortraitsList">
  <dgm:title val="People Portrait List"/>
  <dgm:desc val="People Portrait List"/>
  <dgm:catLst>
    <dgm:cat type="list"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dgm:constr type="w" for="ch" forName="compNode" refType="h" refFor="ch" refForName="compNode" fact="0.55"/>
      <dgm:constr type="w" for="ch" forName="sibTrans" refType="w" refFor="ch" refForName="compNode" fact="0.175"/>
      <dgm:constr type="primFontSz" for="des" forName="nameTx" val="18"/>
      <dgm:constr type="primFontSz" for="des" forName="desTx" refType="primFontSz" refFor="des" refForName="nameTx" op="lte" fact="0.75"/>
      <dgm:constr type="h" for="des" forName="topSpace" op="equ"/>
      <dgm:constr type="h" for="des" forName="compNode" op="equ"/>
      <dgm:constr type="h" for="des" forName="photoElip" op="equ"/>
      <dgm:constr type="w" for="des" forName="photoElip" op="equ"/>
      <dgm:constr type="l" for="des" forName="photoElip" op="equ"/>
      <dgm:constr type="h" for="des" forName="iconSpace" op="equ"/>
      <dgm:constr type="h" for="des" forName="nameTx" op="equ"/>
      <dgm:constr type="h" for="des" forName="txSpace" op="equ"/>
      <dgm:constr type="h" for="des" forName="desTx" op="equ"/>
      <dgm:constr type="h" for="des" forName="bottSpace"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topSpace" refType="w"/>
          <dgm:constr type="h" for="ch" forName="topSpace" refType="h" fact="0.187"/>
          <dgm:constr type="l" for="ch" forName="topSpace"/>
          <dgm:constr type="w" for="ch" forName="photoElip" refType="h" refFor="ch" refForName="photoElip"/>
          <dgm:constr type="h" for="ch" forName="photoElip" val="46.775"/>
          <dgm:constr type="t" for="ch" forName="photoElip" refType="b" refFor="ch" refForName="topSpace"/>
          <dgm:constr type="ctrX" for="ch" forName="photoElip" refType="w" fact="0.5"/>
          <dgm:constr type="w" for="ch" forName="iconSpace" refType="w"/>
          <dgm:constr type="h" for="ch" forName="iconSpace" refType="h" fact="0.075"/>
          <dgm:constr type="l" for="ch" forName="iconSpace"/>
          <dgm:constr type="t" for="ch" forName="iconSpace" refType="b" refFor="ch" refForName="photoElip"/>
          <dgm:constr type="w" for="ch" forName="nameTx" refType="w"/>
          <dgm:constr type="h" for="ch" forName="nameTx" refType="h" fact="0.112"/>
          <dgm:constr type="l" for="ch" forName="nameTx"/>
          <dgm:constr type="t" for="ch" forName="nameTx" refType="b" refFor="ch" refForName="iconSpace"/>
          <dgm:constr type="h" for="ch" forName="txSpace" refType="h" fact="0.015"/>
          <dgm:constr type="w" for="ch" forName="txSpace" refType="w"/>
          <dgm:constr type="l" for="ch" forName="txSpace"/>
          <dgm:constr type="t" for="ch" forName="txSpace" refType="b" refFor="ch" refForName="nameTx"/>
          <dgm:constr type="w" for="ch" forName="desTx" refType="w"/>
          <dgm:constr type="l" for="ch" forName="desTx"/>
          <dgm:constr type="h" for="ch" forName="desTx" refType="h" fact="0.13875"/>
          <dgm:constr type="t" for="ch" forName="desTx" refType="b" refFor="ch" refForName="txSpace"/>
          <dgm:constr type="w" for="ch" forName="bottSpace" refType="w"/>
          <dgm:constr type="h" for="ch" forName="bottSpace" refType="h" fact="0.067"/>
          <dgm:constr type="l" for="ch" forName="bottSpace"/>
          <dgm:constr type="t" for="ch" forName="bottSpace" refType="b" refFor="ch" refForName="desTx"/>
        </dgm:constrLst>
        <dgm:ruleLst>
          <dgm:rule type="h" val="INF" fact="NaN" max="NaN"/>
        </dgm:ruleLst>
        <dgm:layoutNode name="topSpace">
          <dgm:alg type="sp"/>
          <dgm:shape xmlns:r="http://schemas.openxmlformats.org/officeDocument/2006/relationships" r:blip="">
            <dgm:adjLst/>
          </dgm:shape>
          <dgm:presOf/>
          <dgm:constrLst/>
          <dgm:ruleLst/>
        </dgm:layoutNode>
        <dgm:layoutNode name="photoElip" styleLbl="node1">
          <dgm:alg type="sp"/>
          <dgm:shape xmlns:r="http://schemas.openxmlformats.org/officeDocument/2006/relationships" type="ellipse"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nameTx" styleLbl="revTx">
          <dgm:varLst>
            <dgm:chMax val="0"/>
            <dgm:chPref val="0"/>
          </dgm:varLst>
          <dgm:alg type="tx">
            <dgm:param type="txAnchorVert" val="t"/>
            <dgm:param type="txAnchorHorzCh" val="ct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HorzCh" val="ctr"/>
            <dgm:param type="txAnchorVert" val="t"/>
          </dgm:alg>
          <dgm:shape xmlns:r="http://schemas.openxmlformats.org/officeDocument/2006/relationships" type="rect" r:blip="">
            <dgm:adjLst/>
          </dgm:shape>
          <dgm:presOf axis="des" ptType="node"/>
          <dgm:constrLst>
            <dgm:constr type="primFontSz" val="13"/>
            <dgm:constr type="secFontSz" refType="primFontSz"/>
            <dgm:constr type="lMarg"/>
            <dgm:constr type="rMarg"/>
            <dgm:constr type="tMarg"/>
            <dgm:constr type="bMarg"/>
          </dgm:constrLst>
          <dgm:ruleLst>
            <dgm:rule type="primFontSz" val="13" fact="NaN" max="NaN"/>
            <dgm:rule type="h" val="INF" fact="NaN" max="NaN"/>
          </dgm:ruleLst>
        </dgm:layoutNode>
        <dgm:layoutNode name="bottSpace">
          <dgm:alg type="sp"/>
          <dgm:shape xmlns:r="http://schemas.openxmlformats.org/officeDocument/2006/relationships" r:blip="">
            <dgm:adjLst/>
          </dgm:shape>
          <dgm:presOf/>
          <dgm:constrLst/>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gn="ctr">
          <a:lnSpc>
            <a:spcPct val="100000"/>
          </a:lnSpc>
          <a:defRPr b="1" spc="20">
            <a:latin typeface="+mj-lt"/>
          </a:defRPr>
        </a:lvl1pPr>
        <a:lvl2pPr algn="ctr">
          <a:lnSpc>
            <a:spcPct val="100000"/>
          </a:lnSpc>
          <a:defRPr>
            <a:latin typeface="+mj-lt"/>
          </a:defRPr>
        </a:lvl2pPr>
        <a:lvl3pPr algn="ctr">
          <a:buNone/>
          <a:defRPr i="1">
            <a:latin typeface="+mj-lt"/>
          </a:defRPr>
        </a:lvl3pPr>
        <a:lvl4pPr algn="ctr">
          <a:buNone/>
          <a:defRPr i="1">
            <a:latin typeface="+mj-lt"/>
          </a:defRPr>
        </a:lvl4pPr>
        <a:lvl5pPr algn="ctr">
          <a:buNone/>
          <a:defRPr i="1">
            <a:latin typeface="+mj-lt"/>
          </a:defRPr>
        </a:lvl5pPr>
        <a:lvl6pPr algn="ctr">
          <a:buNone/>
          <a:defRPr i="1">
            <a:latin typeface="+mj-lt"/>
          </a:defRPr>
        </a:lvl6pPr>
        <a:lvl7pPr algn="ctr">
          <a:buNone/>
          <a:defRPr i="1">
            <a:latin typeface="+mj-lt"/>
          </a:defRPr>
        </a:lvl7pPr>
        <a:lvl8pPr algn="ctr">
          <a:buNone/>
          <a:defRPr i="1">
            <a:latin typeface="+mj-lt"/>
          </a:defRPr>
        </a:lvl8pPr>
        <a:lvl9pPr algn="ctr">
          <a:buNone/>
          <a:defRPr i="1">
            <a:latin typeface="+mj-lt"/>
          </a:defRPr>
        </a:lvl9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C026C9-4C52-4B60-A858-A50E4BE56DA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6160113-35DB-4BB4-9269-631D6FEB5E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10D272-305C-421E-A9EF-95D63D599B42}" type="datetimeFigureOut">
              <a:rPr lang="en-US" smtClean="0"/>
              <a:t>5/20/2026</a:t>
            </a:fld>
            <a:endParaRPr lang="en-US" dirty="0"/>
          </a:p>
        </p:txBody>
      </p:sp>
      <p:sp>
        <p:nvSpPr>
          <p:cNvPr id="4" name="Footer Placeholder 3">
            <a:extLst>
              <a:ext uri="{FF2B5EF4-FFF2-40B4-BE49-F238E27FC236}">
                <a16:creationId xmlns:a16="http://schemas.microsoft.com/office/drawing/2014/main" id="{FF40E5BB-A291-4B94-8433-B9D3F16854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857D678-038E-42A6-961E-EAB034DB470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DE7DFA-63CC-4ED7-B30E-ACF88B4B8932}" type="slidenum">
              <a:rPr lang="en-US" smtClean="0"/>
              <a:t>‹#›</a:t>
            </a:fld>
            <a:endParaRPr lang="en-US" dirty="0"/>
          </a:p>
        </p:txBody>
      </p:sp>
    </p:spTree>
    <p:extLst>
      <p:ext uri="{BB962C8B-B14F-4D97-AF65-F5344CB8AC3E}">
        <p14:creationId xmlns:p14="http://schemas.microsoft.com/office/powerpoint/2010/main" val="2350091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E16E63-7886-43BC-8DD4-4F14C3DD7360}" type="datetimeFigureOut">
              <a:rPr lang="en-US" smtClean="0"/>
              <a:t>5/20/2026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8C5307-140F-447F-BCBA-BB92E3A2906B}" type="slidenum">
              <a:rPr lang="en-US" smtClean="0"/>
              <a:t>‹#›</a:t>
            </a:fld>
            <a:endParaRPr lang="en-US" dirty="0"/>
          </a:p>
        </p:txBody>
      </p:sp>
    </p:spTree>
    <p:extLst>
      <p:ext uri="{BB962C8B-B14F-4D97-AF65-F5344CB8AC3E}">
        <p14:creationId xmlns:p14="http://schemas.microsoft.com/office/powerpoint/2010/main" val="1033154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29094F-44ED-46E6-A51E-52761DD3C8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907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3555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630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46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4997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181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0247171"/>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570396737"/>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73932379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64855879"/>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735129084"/>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81405903"/>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244647284"/>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896504490"/>
      </p:ext>
    </p:extLst>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4207637774"/>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endParaRPr lang="en-US" dirty="0"/>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2209944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dirty="0"/>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96008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530827574"/>
      </p:ext>
    </p:extLst>
  </p:cSld>
  <p:clrMapOvr>
    <a:masterClrMapping/>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endParaRPr lang="en-US" dirty="0">
              <a:solidFill>
                <a:srgbClr val="FFFFFF"/>
              </a:solidFill>
            </a:endParaRP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dirty="0"/>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dirty="0"/>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dirty="0"/>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dirty="0"/>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344826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endParaRPr lang="en-US" sz="6000" dirty="0"/>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endParaRPr lang="en-US" dirty="0"/>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dirty="0"/>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dirty="0"/>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dirty="0"/>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dirty="0">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02233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dirty="0"/>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dirty="0"/>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dirty="0"/>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6936582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endParaRPr lang="en-US" sz="5400" dirty="0"/>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endParaRPr lang="en-US" dirty="0">
              <a:solidFill>
                <a:schemeClr val="accent1"/>
              </a:solidFill>
            </a:endParaRP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dirty="0"/>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dirty="0"/>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dirty="0"/>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dirty="0"/>
          </a:p>
        </p:txBody>
      </p:sp>
    </p:spTree>
    <p:extLst>
      <p:ext uri="{BB962C8B-B14F-4D97-AF65-F5344CB8AC3E}">
        <p14:creationId xmlns:p14="http://schemas.microsoft.com/office/powerpoint/2010/main" val="1160518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dirty="0"/>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dirty="0"/>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dirty="0"/>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dirty="0"/>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dirty="0"/>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6104309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ummar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B926107-51B9-44DD-8581-AA5E8B601C63}"/>
              </a:ext>
            </a:extLst>
          </p:cNvPr>
          <p:cNvSpPr>
            <a:spLocks noGrp="1"/>
          </p:cNvSpPr>
          <p:nvPr>
            <p:ph type="title"/>
          </p:nvPr>
        </p:nvSpPr>
        <p:spPr>
          <a:xfrm>
            <a:off x="647698" y="484494"/>
            <a:ext cx="5800867" cy="1569493"/>
          </a:xfrm>
        </p:spPr>
        <p:txBody>
          <a:bodyPr anchor="b">
            <a:normAutofit/>
          </a:bodyPr>
          <a:lstStyle>
            <a:lvl1pPr>
              <a:defRPr>
                <a:solidFill>
                  <a:schemeClr val="accent1"/>
                </a:solidFill>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CD144A4B-34B7-47EC-888B-0D20760065AA}"/>
              </a:ext>
            </a:extLst>
          </p:cNvPr>
          <p:cNvSpPr>
            <a:spLocks noGrp="1"/>
          </p:cNvSpPr>
          <p:nvPr>
            <p:ph idx="1"/>
          </p:nvPr>
        </p:nvSpPr>
        <p:spPr>
          <a:xfrm>
            <a:off x="647702" y="2156346"/>
            <a:ext cx="5800866" cy="3963937"/>
          </a:xfrm>
        </p:spPr>
        <p:txBody>
          <a:bodyPr>
            <a:normAutofit/>
          </a:bodyPr>
          <a:lstStyle>
            <a:lvl1pPr marL="0" indent="0">
              <a:buNone/>
              <a:defRPr/>
            </a:lvl1pPr>
          </a:lstStyle>
          <a:p>
            <a:pPr lvl="0"/>
            <a:r>
              <a:rPr lang="en-US"/>
              <a:t>Click to edit Master text styles</a:t>
            </a:r>
          </a:p>
        </p:txBody>
      </p:sp>
      <p:sp>
        <p:nvSpPr>
          <p:cNvPr id="9" name="Footer Placeholder 4">
            <a:extLst>
              <a:ext uri="{FF2B5EF4-FFF2-40B4-BE49-F238E27FC236}">
                <a16:creationId xmlns:a16="http://schemas.microsoft.com/office/drawing/2014/main" id="{C6A9B852-DA3F-4566-BDEB-F1F69334E1FB}"/>
              </a:ext>
            </a:extLst>
          </p:cNvPr>
          <p:cNvSpPr>
            <a:spLocks noGrp="1"/>
          </p:cNvSpPr>
          <p:nvPr>
            <p:ph type="ftr" sz="quarter" idx="11"/>
          </p:nvPr>
        </p:nvSpPr>
        <p:spPr>
          <a:xfrm>
            <a:off x="199277" y="6356350"/>
            <a:ext cx="3877423"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7" name="Picture Placeholder 12">
            <a:extLst>
              <a:ext uri="{FF2B5EF4-FFF2-40B4-BE49-F238E27FC236}">
                <a16:creationId xmlns:a16="http://schemas.microsoft.com/office/drawing/2014/main" id="{116EBB24-A127-412B-99DB-A7FBCA68A2FA}"/>
              </a:ext>
            </a:extLst>
          </p:cNvPr>
          <p:cNvSpPr>
            <a:spLocks noGrp="1"/>
          </p:cNvSpPr>
          <p:nvPr>
            <p:ph type="pic" sz="quarter" idx="13" hasCustomPrompt="1"/>
          </p:nvPr>
        </p:nvSpPr>
        <p:spPr>
          <a:xfrm>
            <a:off x="6700838" y="665163"/>
            <a:ext cx="2214562" cy="2513012"/>
          </a:xfrm>
        </p:spPr>
        <p:txBody>
          <a:bodyPr/>
          <a:lstStyle>
            <a:lvl1pPr marL="0" indent="0" algn="ctr">
              <a:buNone/>
              <a:defRPr/>
            </a:lvl1pPr>
          </a:lstStyle>
          <a:p>
            <a:r>
              <a:rPr lang="en-US" dirty="0"/>
              <a:t>Click to add photo</a:t>
            </a:r>
          </a:p>
        </p:txBody>
      </p:sp>
      <p:sp>
        <p:nvSpPr>
          <p:cNvPr id="18" name="Picture Placeholder 12">
            <a:extLst>
              <a:ext uri="{FF2B5EF4-FFF2-40B4-BE49-F238E27FC236}">
                <a16:creationId xmlns:a16="http://schemas.microsoft.com/office/drawing/2014/main" id="{63CCB0A6-D7F6-4C78-B6C0-A045E3B25B00}"/>
              </a:ext>
            </a:extLst>
          </p:cNvPr>
          <p:cNvSpPr>
            <a:spLocks noGrp="1"/>
          </p:cNvSpPr>
          <p:nvPr>
            <p:ph type="pic" sz="quarter" idx="14" hasCustomPrompt="1"/>
          </p:nvPr>
        </p:nvSpPr>
        <p:spPr>
          <a:xfrm>
            <a:off x="9329737" y="665579"/>
            <a:ext cx="2214562" cy="2513012"/>
          </a:xfrm>
        </p:spPr>
        <p:txBody>
          <a:bodyPr/>
          <a:lstStyle>
            <a:lvl1pPr marL="0" indent="0" algn="ctr">
              <a:buNone/>
              <a:defRPr/>
            </a:lvl1pPr>
          </a:lstStyle>
          <a:p>
            <a:r>
              <a:rPr lang="en-US" dirty="0"/>
              <a:t>Click to add photo</a:t>
            </a:r>
          </a:p>
        </p:txBody>
      </p:sp>
      <p:sp>
        <p:nvSpPr>
          <p:cNvPr id="19" name="Picture Placeholder 12">
            <a:extLst>
              <a:ext uri="{FF2B5EF4-FFF2-40B4-BE49-F238E27FC236}">
                <a16:creationId xmlns:a16="http://schemas.microsoft.com/office/drawing/2014/main" id="{F3038A14-3DB7-4BDC-A247-674224BFB8B1}"/>
              </a:ext>
            </a:extLst>
          </p:cNvPr>
          <p:cNvSpPr>
            <a:spLocks noGrp="1"/>
          </p:cNvSpPr>
          <p:nvPr>
            <p:ph type="pic" sz="quarter" idx="15" hasCustomPrompt="1"/>
          </p:nvPr>
        </p:nvSpPr>
        <p:spPr>
          <a:xfrm>
            <a:off x="6700854" y="3607271"/>
            <a:ext cx="2214562" cy="2513012"/>
          </a:xfrm>
        </p:spPr>
        <p:txBody>
          <a:bodyPr/>
          <a:lstStyle>
            <a:lvl1pPr marL="0" indent="0" algn="ctr">
              <a:buNone/>
              <a:defRPr/>
            </a:lvl1pPr>
          </a:lstStyle>
          <a:p>
            <a:r>
              <a:rPr lang="en-US" dirty="0"/>
              <a:t>Click to add photo</a:t>
            </a:r>
          </a:p>
        </p:txBody>
      </p:sp>
      <p:sp>
        <p:nvSpPr>
          <p:cNvPr id="20" name="Picture Placeholder 12">
            <a:extLst>
              <a:ext uri="{FF2B5EF4-FFF2-40B4-BE49-F238E27FC236}">
                <a16:creationId xmlns:a16="http://schemas.microsoft.com/office/drawing/2014/main" id="{59BCC1BB-4299-409F-9215-B3A4ECAB5238}"/>
              </a:ext>
            </a:extLst>
          </p:cNvPr>
          <p:cNvSpPr>
            <a:spLocks noGrp="1"/>
          </p:cNvSpPr>
          <p:nvPr>
            <p:ph type="pic" sz="quarter" idx="16" hasCustomPrompt="1"/>
          </p:nvPr>
        </p:nvSpPr>
        <p:spPr>
          <a:xfrm>
            <a:off x="9324845" y="3607271"/>
            <a:ext cx="2214562" cy="2513012"/>
          </a:xfrm>
        </p:spPr>
        <p:txBody>
          <a:bodyPr/>
          <a:lstStyle>
            <a:lvl1pPr marL="0" indent="0" algn="ctr">
              <a:buNone/>
              <a:defRPr/>
            </a:lvl1pPr>
          </a:lstStyle>
          <a:p>
            <a:r>
              <a:rPr lang="en-US" dirty="0"/>
              <a:t>Click to add photo</a:t>
            </a:r>
          </a:p>
        </p:txBody>
      </p:sp>
      <p:sp>
        <p:nvSpPr>
          <p:cNvPr id="10" name="Date Placeholder 3">
            <a:extLst>
              <a:ext uri="{FF2B5EF4-FFF2-40B4-BE49-F238E27FC236}">
                <a16:creationId xmlns:a16="http://schemas.microsoft.com/office/drawing/2014/main" id="{7FB415D6-2F2D-46E2-94AF-1F3BE10F351D}"/>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11" name="Slide Number Placeholder 5">
            <a:extLst>
              <a:ext uri="{FF2B5EF4-FFF2-40B4-BE49-F238E27FC236}">
                <a16:creationId xmlns:a16="http://schemas.microsoft.com/office/drawing/2014/main" id="{FEC8DC3B-1AAD-429C-A1EA-FAEE9D884490}"/>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9F39FF-F5CB-4ACA-9B46-4CCF89ECA75F}"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7725266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dirty="0"/>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dirty="0"/>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dirty="0">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dirty="0">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865642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20XX</a:t>
            </a:r>
          </a:p>
        </p:txBody>
      </p:sp>
      <p:sp>
        <p:nvSpPr>
          <p:cNvPr id="5" name="Footer Placeholder 4"/>
          <p:cNvSpPr>
            <a:spLocks noGrp="1"/>
          </p:cNvSpPr>
          <p:nvPr>
            <p:ph type="ftr" sz="quarter" idx="11"/>
          </p:nvPr>
        </p:nvSpPr>
        <p:spPr/>
        <p:txBody>
          <a:bodyPr/>
          <a:lstStyle/>
          <a:p>
            <a:r>
              <a:rPr lang="en-US" sz="1050" dirty="0"/>
              <a:t>Presentation title</a:t>
            </a:r>
          </a:p>
        </p:txBody>
      </p:sp>
      <p:sp>
        <p:nvSpPr>
          <p:cNvPr id="6" name="Slide Number Placeholder 5"/>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68078629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51376121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20XX</a:t>
            </a:r>
          </a:p>
        </p:txBody>
      </p:sp>
      <p:sp>
        <p:nvSpPr>
          <p:cNvPr id="8" name="Footer Placeholder 7"/>
          <p:cNvSpPr>
            <a:spLocks noGrp="1"/>
          </p:cNvSpPr>
          <p:nvPr>
            <p:ph type="ftr" sz="quarter" idx="11"/>
          </p:nvPr>
        </p:nvSpPr>
        <p:spPr/>
        <p:txBody>
          <a:bodyPr/>
          <a:lstStyle/>
          <a:p>
            <a:r>
              <a:rPr lang="en-US" sz="1050" dirty="0"/>
              <a:t>Presentation title</a:t>
            </a:r>
          </a:p>
        </p:txBody>
      </p:sp>
      <p:sp>
        <p:nvSpPr>
          <p:cNvPr id="9" name="Slide Number Placeholder 8"/>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16116075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20XX</a:t>
            </a:r>
          </a:p>
        </p:txBody>
      </p:sp>
      <p:sp>
        <p:nvSpPr>
          <p:cNvPr id="4" name="Footer Placeholder 3"/>
          <p:cNvSpPr>
            <a:spLocks noGrp="1"/>
          </p:cNvSpPr>
          <p:nvPr>
            <p:ph type="ftr" sz="quarter" idx="11"/>
          </p:nvPr>
        </p:nvSpPr>
        <p:spPr/>
        <p:txBody>
          <a:bodyPr/>
          <a:lstStyle/>
          <a:p>
            <a:r>
              <a:rPr lang="en-US" sz="1050" dirty="0"/>
              <a:t>Presentation title</a:t>
            </a:r>
          </a:p>
        </p:txBody>
      </p:sp>
      <p:sp>
        <p:nvSpPr>
          <p:cNvPr id="5" name="Slide Number Placeholder 4"/>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749926915"/>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20XX</a:t>
            </a:r>
          </a:p>
        </p:txBody>
      </p:sp>
      <p:sp>
        <p:nvSpPr>
          <p:cNvPr id="3" name="Footer Placeholder 2"/>
          <p:cNvSpPr>
            <a:spLocks noGrp="1"/>
          </p:cNvSpPr>
          <p:nvPr>
            <p:ph type="ftr" sz="quarter" idx="11"/>
          </p:nvPr>
        </p:nvSpPr>
        <p:spPr/>
        <p:txBody>
          <a:bodyPr/>
          <a:lstStyle/>
          <a:p>
            <a:r>
              <a:rPr lang="en-US" sz="1050" dirty="0"/>
              <a:t>Presentation title</a:t>
            </a:r>
          </a:p>
        </p:txBody>
      </p:sp>
      <p:sp>
        <p:nvSpPr>
          <p:cNvPr id="4" name="Slide Number Placeholder 3"/>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210723259"/>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3783580155"/>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20XX</a:t>
            </a:r>
          </a:p>
        </p:txBody>
      </p:sp>
      <p:sp>
        <p:nvSpPr>
          <p:cNvPr id="6" name="Footer Placeholder 5"/>
          <p:cNvSpPr>
            <a:spLocks noGrp="1"/>
          </p:cNvSpPr>
          <p:nvPr>
            <p:ph type="ftr" sz="quarter" idx="11"/>
          </p:nvPr>
        </p:nvSpPr>
        <p:spPr/>
        <p:txBody>
          <a:bodyPr/>
          <a:lstStyle/>
          <a:p>
            <a:r>
              <a:rPr lang="en-US" sz="1050" dirty="0"/>
              <a:t>Presentation title</a:t>
            </a:r>
          </a:p>
        </p:txBody>
      </p:sp>
      <p:sp>
        <p:nvSpPr>
          <p:cNvPr id="7" name="Slide Number Placeholder 6"/>
          <p:cNvSpPr>
            <a:spLocks noGrp="1"/>
          </p:cNvSpPr>
          <p:nvPr>
            <p:ph type="sldNum" sz="quarter" idx="12"/>
          </p:nvPr>
        </p:nvSpPr>
        <p:spPr/>
        <p:txBody>
          <a:body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236692308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dirty="0"/>
              <a:t>20XX</a:t>
            </a: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sz="1050" dirty="0"/>
              <a:t>Presentation title</a:t>
            </a: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0D4885A8-DDA8-4FCF-AB25-DA8F78EC7557}" type="slidenum">
              <a:rPr lang="en-US" smtClean="0"/>
              <a:pPr/>
              <a:t>‹#›</a:t>
            </a:fld>
            <a:endParaRPr lang="en-US" dirty="0"/>
          </a:p>
        </p:txBody>
      </p:sp>
    </p:spTree>
    <p:extLst>
      <p:ext uri="{BB962C8B-B14F-4D97-AF65-F5344CB8AC3E}">
        <p14:creationId xmlns:p14="http://schemas.microsoft.com/office/powerpoint/2010/main" val="1199774153"/>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Lst>
  <p:hf hdr="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6.jpe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2.jpeg"/><Relationship Id="rId1" Type="http://schemas.openxmlformats.org/officeDocument/2006/relationships/slideLayout" Target="../slideLayouts/slideLayout25.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hyperlink" Target="https://myclevelandclinic.org/HEATH/DISEASES/12768" TargetMode="Externa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D150CF-F888-48EA-89E8-311ED5E9161B}"/>
              </a:ext>
            </a:extLst>
          </p:cNvPr>
          <p:cNvSpPr>
            <a:spLocks noGrp="1"/>
          </p:cNvSpPr>
          <p:nvPr>
            <p:ph type="ctrTitle"/>
          </p:nvPr>
        </p:nvSpPr>
        <p:spPr>
          <a:xfrm>
            <a:off x="8334462" y="628617"/>
            <a:ext cx="3170150" cy="3989522"/>
          </a:xfrm>
        </p:spPr>
        <p:txBody>
          <a:bodyPr vert="horz" lIns="91440" tIns="45720" rIns="91440" bIns="45720" rtlCol="0" anchor="b">
            <a:normAutofit/>
          </a:bodyPr>
          <a:lstStyle/>
          <a:p>
            <a:r>
              <a:rPr lang="en-US" sz="3200" dirty="0">
                <a:solidFill>
                  <a:schemeClr val="tx1"/>
                </a:solidFill>
              </a:rPr>
              <a:t>Investor Presentation                     May 2026</a:t>
            </a:r>
          </a:p>
        </p:txBody>
      </p:sp>
      <p:pic>
        <p:nvPicPr>
          <p:cNvPr id="3" name="Picture 2" descr="A picture containing text, font, logo, screenshot&#10;&#10;Description automatically generated">
            <a:extLst>
              <a:ext uri="{FF2B5EF4-FFF2-40B4-BE49-F238E27FC236}">
                <a16:creationId xmlns:a16="http://schemas.microsoft.com/office/drawing/2014/main" id="{11309C7F-FA5A-BE8A-3A56-30844E243C50}"/>
              </a:ext>
            </a:extLst>
          </p:cNvPr>
          <p:cNvPicPr>
            <a:picLocks noChangeAspect="1"/>
          </p:cNvPicPr>
          <p:nvPr/>
        </p:nvPicPr>
        <p:blipFill rotWithShape="1">
          <a:blip r:embed="rId2"/>
          <a:srcRect t="805" r="-2" b="-2"/>
          <a:stretch/>
        </p:blipFill>
        <p:spPr>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Tree>
    <p:extLst>
      <p:ext uri="{BB962C8B-B14F-4D97-AF65-F5344CB8AC3E}">
        <p14:creationId xmlns:p14="http://schemas.microsoft.com/office/powerpoint/2010/main" val="272071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0" y="190500"/>
            <a:ext cx="10173694" cy="773776"/>
          </a:xfrm>
        </p:spPr>
        <p:txBody>
          <a:bodyPr>
            <a:normAutofit/>
          </a:bodyPr>
          <a:lstStyle/>
          <a:p>
            <a:r>
              <a:rPr lang="en-US" dirty="0">
                <a:solidFill>
                  <a:schemeClr val="tx1"/>
                </a:solidFill>
              </a:rPr>
              <a:t>Pathophysiology of disc pain</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p:txBody>
          <a:bodyPr>
            <a:normAutofit fontScale="85000" lnSpcReduction="20000"/>
          </a:bodyPr>
          <a:lstStyle/>
          <a:p>
            <a:r>
              <a:rPr lang="en-US" dirty="0">
                <a:solidFill>
                  <a:schemeClr val="bg1"/>
                </a:solidFill>
              </a:rPr>
              <a:t>Pain thought to be originating from a combination of:</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p:txBody>
          <a:bodyPr/>
          <a:lstStyle/>
          <a:p>
            <a:r>
              <a:rPr lang="en-US" b="1" dirty="0">
                <a:solidFill>
                  <a:schemeClr val="bg1"/>
                </a:solidFill>
              </a:rPr>
              <a:t>Mechanical compression of spinal nerve root of the disc</a:t>
            </a:r>
          </a:p>
          <a:p>
            <a:r>
              <a:rPr lang="en-US" b="1" dirty="0">
                <a:solidFill>
                  <a:schemeClr val="bg1"/>
                </a:solidFill>
              </a:rPr>
              <a:t>Local increase of inflammatory substances around the spinal nerve root </a:t>
            </a:r>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p:txBody>
          <a:bodyPr>
            <a:normAutofit/>
          </a:bodyPr>
          <a:lstStyle/>
          <a:p>
            <a:r>
              <a:rPr lang="en-US" sz="2000" dirty="0">
                <a:solidFill>
                  <a:schemeClr val="bg1"/>
                </a:solidFill>
              </a:rPr>
              <a:t>Thoracic Nerve Compression</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8531361" y="2374899"/>
            <a:ext cx="8239162" cy="4688100"/>
          </a:xfrm>
        </p:spPr>
        <p:txBody>
          <a:bodyPr/>
          <a:lstStyle/>
          <a:p>
            <a:endParaRPr lang="en-US" dirty="0"/>
          </a:p>
        </p:txBody>
      </p:sp>
      <p:sp>
        <p:nvSpPr>
          <p:cNvPr id="7" name="Footer Placeholder 6">
            <a:extLst>
              <a:ext uri="{FF2B5EF4-FFF2-40B4-BE49-F238E27FC236}">
                <a16:creationId xmlns:a16="http://schemas.microsoft.com/office/drawing/2014/main" id="{C4A3939E-B573-4FB2-AD69-18C1A75F947B}"/>
              </a:ext>
            </a:extLst>
          </p:cNvPr>
          <p:cNvSpPr>
            <a:spLocks noGrp="1"/>
          </p:cNvSpPr>
          <p:nvPr>
            <p:ph type="ftr" sz="quarter" idx="11"/>
          </p:nvPr>
        </p:nvSpPr>
        <p:spPr/>
        <p:txBody>
          <a:bodyPr/>
          <a:lstStyle/>
          <a:p>
            <a:r>
              <a:rPr lang="en-US" dirty="0"/>
              <a:t>Investors Presentation 2025</a:t>
            </a:r>
          </a:p>
          <a:p>
            <a:pPr lvl="0"/>
            <a:endParaRPr lang="en-US" noProof="0" dirty="0"/>
          </a:p>
        </p:txBody>
      </p:sp>
      <p:sp>
        <p:nvSpPr>
          <p:cNvPr id="6" name="Date Placeholder 5">
            <a:extLst>
              <a:ext uri="{FF2B5EF4-FFF2-40B4-BE49-F238E27FC236}">
                <a16:creationId xmlns:a16="http://schemas.microsoft.com/office/drawing/2014/main" id="{6EF65B39-4112-473E-B203-73AC0F564D47}"/>
              </a:ext>
            </a:extLst>
          </p:cNvPr>
          <p:cNvSpPr>
            <a:spLocks noGrp="1"/>
          </p:cNvSpPr>
          <p:nvPr>
            <p:ph type="dt" sz="half" idx="10"/>
          </p:nvPr>
        </p:nvSpPr>
        <p:spPr/>
        <p:txBody>
          <a:bodyPr/>
          <a:lstStyle/>
          <a:p>
            <a:pPr lvl="0"/>
            <a:r>
              <a:rPr lang="en-US" noProof="0" dirty="0"/>
              <a:t>20XX</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a:lstStyle/>
          <a:p>
            <a:pPr lvl="0"/>
            <a:fld id="{06B786C7-B8F9-4072-AAAA-17258464D730}" type="slidenum">
              <a:rPr lang="en-US" noProof="0" smtClean="0"/>
              <a:pPr lvl="0"/>
              <a:t>10</a:t>
            </a:fld>
            <a:endParaRPr lang="en-US" noProof="0" dirty="0"/>
          </a:p>
        </p:txBody>
      </p:sp>
      <p:pic>
        <p:nvPicPr>
          <p:cNvPr id="1026" name="Picture 2" descr="Thoracic Nerve Compression Harris County, TX | Spinal Compression Angelina  County, TX">
            <a:extLst>
              <a:ext uri="{FF2B5EF4-FFF2-40B4-BE49-F238E27FC236}">
                <a16:creationId xmlns:a16="http://schemas.microsoft.com/office/drawing/2014/main" id="{371D8CFD-3C01-E2F3-1C77-D2FEC5618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8715" y="2333624"/>
            <a:ext cx="5662863" cy="3865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8AFFCB-38B7-8A2D-3AF1-028255C0D586}"/>
              </a:ext>
            </a:extLst>
          </p:cNvPr>
          <p:cNvSpPr txBox="1"/>
          <p:nvPr/>
        </p:nvSpPr>
        <p:spPr>
          <a:xfrm>
            <a:off x="1540042" y="4958883"/>
            <a:ext cx="1332416" cy="246221"/>
          </a:xfrm>
          <a:prstGeom prst="rect">
            <a:avLst/>
          </a:prstGeom>
          <a:noFill/>
        </p:spPr>
        <p:txBody>
          <a:bodyPr wrap="none" rtlCol="0">
            <a:spAutoFit/>
          </a:bodyPr>
          <a:lstStyle/>
          <a:p>
            <a:r>
              <a:rPr lang="en-US" sz="1000" dirty="0"/>
              <a:t>See references 1-5</a:t>
            </a:r>
          </a:p>
        </p:txBody>
      </p:sp>
    </p:spTree>
    <p:extLst>
      <p:ext uri="{BB962C8B-B14F-4D97-AF65-F5344CB8AC3E}">
        <p14:creationId xmlns:p14="http://schemas.microsoft.com/office/powerpoint/2010/main" val="2884628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4A27E-B82C-6C54-DCC4-96348B9344C5}"/>
              </a:ext>
            </a:extLst>
          </p:cNvPr>
          <p:cNvSpPr>
            <a:spLocks noGrp="1"/>
          </p:cNvSpPr>
          <p:nvPr>
            <p:ph type="title"/>
          </p:nvPr>
        </p:nvSpPr>
        <p:spPr>
          <a:xfrm>
            <a:off x="3978579" y="117988"/>
            <a:ext cx="5627158" cy="1491693"/>
          </a:xfrm>
        </p:spPr>
        <p:txBody>
          <a:bodyPr vert="horz" lIns="91440" tIns="45720" rIns="91440" bIns="45720" rtlCol="0" anchor="ctr">
            <a:normAutofit/>
          </a:bodyPr>
          <a:lstStyle/>
          <a:p>
            <a:r>
              <a:rPr lang="en-US" i="1" dirty="0">
                <a:solidFill>
                  <a:srgbClr val="FF0000"/>
                </a:solidFill>
              </a:rPr>
              <a:t>inflammation</a:t>
            </a:r>
          </a:p>
        </p:txBody>
      </p:sp>
      <p:sp>
        <p:nvSpPr>
          <p:cNvPr id="5" name="Date Placeholder 4">
            <a:extLst>
              <a:ext uri="{FF2B5EF4-FFF2-40B4-BE49-F238E27FC236}">
                <a16:creationId xmlns:a16="http://schemas.microsoft.com/office/drawing/2014/main" id="{876C0B69-9C82-130B-8DCB-57018560389B}"/>
              </a:ext>
            </a:extLst>
          </p:cNvPr>
          <p:cNvSpPr>
            <a:spLocks noGrp="1"/>
          </p:cNvSpPr>
          <p:nvPr>
            <p:ph type="dt" sz="half" idx="10"/>
          </p:nvPr>
        </p:nvSpPr>
        <p:spPr/>
        <p:txBody>
          <a:bodyPr vert="horz" lIns="91440" tIns="45720" rIns="91440" bIns="45720" rtlCol="0" anchor="t">
            <a:normAutofit/>
          </a:bodyPr>
          <a:lstStyle/>
          <a:p>
            <a:pPr defTabSz="914400">
              <a:spcAft>
                <a:spcPts val="600"/>
              </a:spcAft>
            </a:pPr>
            <a:r>
              <a:rPr lang="en-US" dirty="0"/>
              <a:t>20XX</a:t>
            </a:r>
          </a:p>
        </p:txBody>
      </p:sp>
      <p:sp>
        <p:nvSpPr>
          <p:cNvPr id="6" name="Footer Placeholder 5">
            <a:extLst>
              <a:ext uri="{FF2B5EF4-FFF2-40B4-BE49-F238E27FC236}">
                <a16:creationId xmlns:a16="http://schemas.microsoft.com/office/drawing/2014/main" id="{1E694070-B856-7640-733D-3B90957E729D}"/>
              </a:ext>
            </a:extLst>
          </p:cNvPr>
          <p:cNvSpPr>
            <a:spLocks noGrp="1"/>
          </p:cNvSpPr>
          <p:nvPr>
            <p:ph type="ftr" sz="quarter" idx="11"/>
          </p:nvPr>
        </p:nvSpPr>
        <p:spPr>
          <a:xfrm>
            <a:off x="4023024" y="6172200"/>
            <a:ext cx="4204988" cy="365125"/>
          </a:xfrm>
        </p:spPr>
        <p:txBody>
          <a:bodyPr vert="horz" lIns="91440" tIns="45720" rIns="91440" bIns="45720" rtlCol="0" anchor="t">
            <a:normAutofit/>
          </a:bodyPr>
          <a:lstStyle/>
          <a:p>
            <a:pPr defTabSz="914400">
              <a:spcAft>
                <a:spcPts val="600"/>
              </a:spcAft>
            </a:pPr>
            <a:r>
              <a:rPr lang="en-US" dirty="0"/>
              <a:t>Investors Presentation 2025</a:t>
            </a:r>
          </a:p>
          <a:p>
            <a:pPr defTabSz="914400">
              <a:spcAft>
                <a:spcPts val="600"/>
              </a:spcAft>
            </a:pPr>
            <a:endParaRPr lang="en-US" b="0" i="0" kern="1200" dirty="0">
              <a:solidFill>
                <a:schemeClr val="bg2">
                  <a:lumMod val="50000"/>
                </a:schemeClr>
              </a:solidFill>
              <a:effectLst/>
              <a:latin typeface="+mn-lt"/>
              <a:ea typeface="+mn-ea"/>
              <a:cs typeface="+mn-cs"/>
            </a:endParaRPr>
          </a:p>
        </p:txBody>
      </p:sp>
      <p:sp>
        <p:nvSpPr>
          <p:cNvPr id="7" name="Slide Number Placeholder 6">
            <a:extLst>
              <a:ext uri="{FF2B5EF4-FFF2-40B4-BE49-F238E27FC236}">
                <a16:creationId xmlns:a16="http://schemas.microsoft.com/office/drawing/2014/main" id="{CC6303C6-5A41-981E-C00C-7BCD1665B3E5}"/>
              </a:ext>
            </a:extLst>
          </p:cNvPr>
          <p:cNvSpPr>
            <a:spLocks noGrp="1"/>
          </p:cNvSpPr>
          <p:nvPr>
            <p:ph type="sldNum" sz="quarter" idx="12"/>
          </p:nvPr>
        </p:nvSpPr>
        <p:spPr/>
        <p:txBody>
          <a:bodyPr vert="horz" lIns="91440" tIns="45720" rIns="91440" bIns="45720" rtlCol="0" anchor="b">
            <a:normAutofit/>
          </a:bodyPr>
          <a:lstStyle/>
          <a:p>
            <a:pPr defTabSz="914400">
              <a:spcAft>
                <a:spcPts val="600"/>
              </a:spcAft>
            </a:pPr>
            <a:fld id="{0D4885A8-DDA8-4FCF-AB25-DA8F78EC7557}" type="slidenum">
              <a:rPr lang="en-US" smtClean="0"/>
              <a:pPr defTabSz="914400">
                <a:spcAft>
                  <a:spcPts val="600"/>
                </a:spcAft>
              </a:pPr>
              <a:t>11</a:t>
            </a:fld>
            <a:endParaRPr lang="en-US" dirty="0"/>
          </a:p>
        </p:txBody>
      </p:sp>
      <p:pic>
        <p:nvPicPr>
          <p:cNvPr id="10" name="Picture 9" descr="Neuron system in yellow and light blue">
            <a:extLst>
              <a:ext uri="{FF2B5EF4-FFF2-40B4-BE49-F238E27FC236}">
                <a16:creationId xmlns:a16="http://schemas.microsoft.com/office/drawing/2014/main" id="{783B2DD9-C751-60A7-4C44-25A49B7E0B07}"/>
              </a:ext>
            </a:extLst>
          </p:cNvPr>
          <p:cNvPicPr>
            <a:picLocks noChangeAspect="1"/>
          </p:cNvPicPr>
          <p:nvPr/>
        </p:nvPicPr>
        <p:blipFill rotWithShape="1">
          <a:blip r:embed="rId2"/>
          <a:srcRect l="32586" r="32563" b="1"/>
          <a:stretch/>
        </p:blipFill>
        <p:spPr>
          <a:xfrm>
            <a:off x="831" y="10"/>
            <a:ext cx="3502025" cy="6857990"/>
          </a:xfrm>
          <a:prstGeom prst="rect">
            <a:avLst/>
          </a:prstGeom>
          <a:effectLst>
            <a:innerShdw blurRad="57150" dist="38100" dir="14460000">
              <a:prstClr val="black">
                <a:alpha val="70000"/>
              </a:prstClr>
            </a:innerShdw>
          </a:effectLst>
        </p:spPr>
      </p:pic>
      <p:sp>
        <p:nvSpPr>
          <p:cNvPr id="8" name="TextBox 7">
            <a:extLst>
              <a:ext uri="{FF2B5EF4-FFF2-40B4-BE49-F238E27FC236}">
                <a16:creationId xmlns:a16="http://schemas.microsoft.com/office/drawing/2014/main" id="{FC510B0E-9BB0-10B4-70D1-B85FD11DE4A7}"/>
              </a:ext>
            </a:extLst>
          </p:cNvPr>
          <p:cNvSpPr txBox="1"/>
          <p:nvPr/>
        </p:nvSpPr>
        <p:spPr>
          <a:xfrm>
            <a:off x="3884612" y="685800"/>
            <a:ext cx="6626072" cy="5121275"/>
          </a:xfrm>
          <a:prstGeom prst="rect">
            <a:avLst/>
          </a:prstGeom>
        </p:spPr>
        <p:txBody>
          <a:bodyPr vert="horz" lIns="91440" tIns="45720" rIns="91440" bIns="45720" rtlCol="0" anchor="ctr">
            <a:normAutofit/>
          </a:bodyPr>
          <a:lstStyle/>
          <a:p>
            <a:pPr>
              <a:spcBef>
                <a:spcPct val="20000"/>
              </a:spcBef>
              <a:spcAft>
                <a:spcPts val="600"/>
              </a:spcAft>
              <a:buClr>
                <a:schemeClr val="tx1"/>
              </a:buClr>
              <a:buSzPct val="80000"/>
              <a:buFont typeface="Wingdings 3" panose="05040102010807070707" pitchFamily="18" charset="2"/>
              <a:buChar char=""/>
            </a:pPr>
            <a:r>
              <a:rPr lang="en-US" sz="2000" b="1" dirty="0">
                <a:solidFill>
                  <a:schemeClr val="bg2">
                    <a:lumMod val="75000"/>
                  </a:schemeClr>
                </a:solidFill>
              </a:rPr>
              <a:t>The role of inflammatory signaling in producing nerve pain in lumbar disc herniation has been well – established</a:t>
            </a:r>
            <a:r>
              <a:rPr lang="en-US" dirty="0">
                <a:solidFill>
                  <a:schemeClr val="bg2">
                    <a:lumMod val="75000"/>
                  </a:schemeClr>
                </a:solidFill>
              </a:rPr>
              <a:t>. </a:t>
            </a:r>
          </a:p>
        </p:txBody>
      </p:sp>
    </p:spTree>
    <p:extLst>
      <p:ext uri="{BB962C8B-B14F-4D97-AF65-F5344CB8AC3E}">
        <p14:creationId xmlns:p14="http://schemas.microsoft.com/office/powerpoint/2010/main" val="391631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266369" y="183988"/>
            <a:ext cx="11398194" cy="803380"/>
          </a:xfrm>
        </p:spPr>
        <p:txBody>
          <a:bodyPr>
            <a:normAutofit fontScale="90000"/>
          </a:bodyPr>
          <a:lstStyle/>
          <a:p>
            <a:pPr algn="l"/>
            <a:br>
              <a:rPr lang="en-US" dirty="0"/>
            </a:br>
            <a:br>
              <a:rPr lang="en-US" dirty="0"/>
            </a:br>
            <a:r>
              <a:rPr lang="en-US" sz="3100" dirty="0">
                <a:solidFill>
                  <a:schemeClr val="tx1"/>
                </a:solidFill>
              </a:rPr>
              <a:t>NCBI (NATIONAL CENTER FOR BIOTECHNOLOGY INFORMATION </a:t>
            </a:r>
            <a:r>
              <a:rPr lang="en-US" dirty="0"/>
              <a:t>P</a:t>
            </a:r>
            <a:br>
              <a:rPr lang="en-US" dirty="0"/>
            </a:br>
            <a:endParaRPr lang="en-US" dirty="0"/>
          </a:p>
        </p:txBody>
      </p:sp>
      <p:sp>
        <p:nvSpPr>
          <p:cNvPr id="12" name="Text Placeholder 11">
            <a:extLst>
              <a:ext uri="{FF2B5EF4-FFF2-40B4-BE49-F238E27FC236}">
                <a16:creationId xmlns:a16="http://schemas.microsoft.com/office/drawing/2014/main" id="{D05AC8F8-F459-42EB-AA23-F556AEDD721A}"/>
              </a:ext>
            </a:extLst>
          </p:cNvPr>
          <p:cNvSpPr>
            <a:spLocks noGrp="1"/>
          </p:cNvSpPr>
          <p:nvPr>
            <p:ph type="body" sz="quarter" idx="14"/>
          </p:nvPr>
        </p:nvSpPr>
        <p:spPr>
          <a:xfrm>
            <a:off x="851299" y="4504415"/>
            <a:ext cx="10705921" cy="1765188"/>
          </a:xfrm>
        </p:spPr>
        <p:txBody>
          <a:bodyPr>
            <a:normAutofit/>
          </a:bodyPr>
          <a:lstStyle/>
          <a:p>
            <a:pPr algn="ctr"/>
            <a:r>
              <a:rPr lang="en-US" sz="3200" dirty="0">
                <a:solidFill>
                  <a:srgbClr val="FF0000"/>
                </a:solidFill>
              </a:rPr>
              <a:t>3-6 MILLLION AMERICANS ANNUALLY!</a:t>
            </a: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6"/>
          </p:nvPr>
        </p:nvSpPr>
        <p:spPr>
          <a:xfrm>
            <a:off x="851192" y="1072845"/>
            <a:ext cx="9087937" cy="3165200"/>
          </a:xfrm>
        </p:spPr>
        <p:txBody>
          <a:bodyPr>
            <a:normAutofit/>
          </a:bodyPr>
          <a:lstStyle/>
          <a:p>
            <a:pPr lvl="0" algn="ctr"/>
            <a:r>
              <a:rPr lang="en-US" dirty="0">
                <a:solidFill>
                  <a:schemeClr val="bg1"/>
                </a:solidFill>
              </a:rPr>
              <a:t>INCIDENCE OF HERNIATED DISC IS ABOUT 5-20 CASES PER 1000 ADULTS ANNUALLY</a:t>
            </a:r>
          </a:p>
          <a:p>
            <a:pPr marL="0" lvl="0" indent="0">
              <a:buNone/>
            </a:pPr>
            <a:endParaRPr lang="en-US" sz="900" dirty="0">
              <a:solidFill>
                <a:schemeClr val="tx1"/>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p:txBody>
          <a:bodyPr/>
          <a:lstStyle/>
          <a:p>
            <a:r>
              <a:rPr lang="en-US" sz="1000" dirty="0">
                <a:solidFill>
                  <a:schemeClr val="tx1"/>
                </a:solidFill>
              </a:rPr>
              <a:t>References 6, 7</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12</a:t>
            </a:fld>
            <a:endParaRPr lang="en-US" noProof="0" dirty="0"/>
          </a:p>
        </p:txBody>
      </p:sp>
    </p:spTree>
    <p:extLst>
      <p:ext uri="{BB962C8B-B14F-4D97-AF65-F5344CB8AC3E}">
        <p14:creationId xmlns:p14="http://schemas.microsoft.com/office/powerpoint/2010/main" val="33824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2">
                                            <p:txEl>
                                              <p:pRg st="0" end="0"/>
                                            </p:txEl>
                                          </p:spTgt>
                                        </p:tgtEl>
                                      </p:cBhvr>
                                    </p:animEffect>
                                    <p:animScale>
                                      <p:cBhvr>
                                        <p:cTn id="7" dur="250" autoRev="1" fill="hold"/>
                                        <p:tgtEl>
                                          <p:spTgt spid="12">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266369" y="183988"/>
            <a:ext cx="11398194" cy="803380"/>
          </a:xfrm>
        </p:spPr>
        <p:txBody>
          <a:bodyPr>
            <a:normAutofit fontScale="90000"/>
          </a:bodyPr>
          <a:lstStyle/>
          <a:p>
            <a:pPr algn="l"/>
            <a:br>
              <a:rPr lang="en-US" dirty="0"/>
            </a:br>
            <a:br>
              <a:rPr lang="en-US" dirty="0"/>
            </a:br>
            <a:endParaRPr lang="en-US" dirty="0"/>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851192" y="1072845"/>
            <a:ext cx="9087937" cy="3165200"/>
          </a:xfrm>
        </p:spPr>
        <p:txBody>
          <a:bodyPr>
            <a:normAutofit/>
          </a:bodyPr>
          <a:lstStyle/>
          <a:p>
            <a:pPr lvl="0" algn="ctr"/>
            <a:r>
              <a:rPr lang="en-US" dirty="0">
                <a:solidFill>
                  <a:schemeClr val="bg1"/>
                </a:solidFill>
              </a:rPr>
              <a:t>CLEVLAND CLINIC STATES THAT UP TO 2 % OF PEOPLE GET A HERNIATED DISC EVERY YEAR</a:t>
            </a:r>
          </a:p>
          <a:p>
            <a:pPr marL="0" lvl="0" indent="0">
              <a:buNone/>
            </a:pPr>
            <a:endParaRPr lang="en-US" sz="900" dirty="0">
              <a:solidFill>
                <a:schemeClr val="tx1"/>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p:txBody>
          <a:bodyPr/>
          <a:lstStyle/>
          <a:p>
            <a:r>
              <a:rPr lang="en-US" sz="1000" dirty="0">
                <a:solidFill>
                  <a:schemeClr val="tx1"/>
                </a:solidFill>
              </a:rPr>
              <a:t>References 8</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13</a:t>
            </a:fld>
            <a:endParaRPr lang="en-US" noProof="0" dirty="0"/>
          </a:p>
        </p:txBody>
      </p:sp>
    </p:spTree>
    <p:extLst>
      <p:ext uri="{BB962C8B-B14F-4D97-AF65-F5344CB8AC3E}">
        <p14:creationId xmlns:p14="http://schemas.microsoft.com/office/powerpoint/2010/main" val="232348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266369" y="183988"/>
            <a:ext cx="11398194" cy="803380"/>
          </a:xfrm>
        </p:spPr>
        <p:txBody>
          <a:bodyPr>
            <a:normAutofit fontScale="90000"/>
          </a:bodyPr>
          <a:lstStyle/>
          <a:p>
            <a:pPr algn="l"/>
            <a:br>
              <a:rPr lang="en-US" dirty="0"/>
            </a:br>
            <a:br>
              <a:rPr lang="en-US" dirty="0"/>
            </a:br>
            <a:endParaRPr lang="en-US" dirty="0"/>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851192" y="1072845"/>
            <a:ext cx="9087937" cy="3165200"/>
          </a:xfrm>
        </p:spPr>
        <p:txBody>
          <a:bodyPr>
            <a:normAutofit/>
          </a:bodyPr>
          <a:lstStyle/>
          <a:p>
            <a:pPr marL="0" lvl="0" indent="0" algn="ctr">
              <a:buNone/>
            </a:pPr>
            <a:r>
              <a:rPr lang="en-US" sz="4000" dirty="0">
                <a:solidFill>
                  <a:srgbClr val="FF0000"/>
                </a:solidFill>
              </a:rPr>
              <a:t>403,000,000 </a:t>
            </a:r>
          </a:p>
          <a:p>
            <a:pPr marL="0" lvl="0" indent="0" algn="ctr">
              <a:buNone/>
            </a:pPr>
            <a:r>
              <a:rPr lang="en-US" dirty="0">
                <a:solidFill>
                  <a:schemeClr val="bg1"/>
                </a:solidFill>
              </a:rPr>
              <a:t>403 MILLION (5.5 %) INDIVIDUALS WORLDWIDE WERE FOUND TO HAVE SYMPTOMIC DISC DEGENERATION/DISEASE</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p:txBody>
          <a:bodyPr/>
          <a:lstStyle/>
          <a:p>
            <a:r>
              <a:rPr lang="en-US" sz="1000" dirty="0">
                <a:solidFill>
                  <a:schemeClr val="tx1"/>
                </a:solidFill>
              </a:rPr>
              <a:t>References 13</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14</a:t>
            </a:fld>
            <a:endParaRPr lang="en-US" noProof="0" dirty="0"/>
          </a:p>
        </p:txBody>
      </p:sp>
    </p:spTree>
    <p:extLst>
      <p:ext uri="{BB962C8B-B14F-4D97-AF65-F5344CB8AC3E}">
        <p14:creationId xmlns:p14="http://schemas.microsoft.com/office/powerpoint/2010/main" val="170232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22D76C-D6BE-C0B9-BDBC-C96A614490E1}"/>
              </a:ext>
            </a:extLst>
          </p:cNvPr>
          <p:cNvSpPr>
            <a:spLocks noGrp="1"/>
          </p:cNvSpPr>
          <p:nvPr>
            <p:ph type="dt" sz="half" idx="10"/>
          </p:nvPr>
        </p:nvSpPr>
        <p:spPr>
          <a:xfrm>
            <a:off x="9904412" y="6290187"/>
            <a:ext cx="1600200" cy="365125"/>
          </a:xfrm>
        </p:spPr>
        <p:txBody>
          <a:bodyPr>
            <a:normAutofit/>
          </a:bodyPr>
          <a:lstStyle/>
          <a:p>
            <a:pPr>
              <a:spcAft>
                <a:spcPts val="600"/>
              </a:spcAft>
            </a:pPr>
            <a:r>
              <a:rPr lang="en-US" dirty="0"/>
              <a:t>20XX</a:t>
            </a:r>
          </a:p>
        </p:txBody>
      </p:sp>
      <p:sp>
        <p:nvSpPr>
          <p:cNvPr id="3" name="Footer Placeholder 2">
            <a:extLst>
              <a:ext uri="{FF2B5EF4-FFF2-40B4-BE49-F238E27FC236}">
                <a16:creationId xmlns:a16="http://schemas.microsoft.com/office/drawing/2014/main" id="{8429A00E-8224-0B2C-EC99-2FEDAD9EE396}"/>
              </a:ext>
            </a:extLst>
          </p:cNvPr>
          <p:cNvSpPr>
            <a:spLocks noGrp="1"/>
          </p:cNvSpPr>
          <p:nvPr>
            <p:ph type="ftr" sz="quarter" idx="11"/>
          </p:nvPr>
        </p:nvSpPr>
        <p:spPr>
          <a:xfrm>
            <a:off x="684212" y="6290187"/>
            <a:ext cx="7543800" cy="365125"/>
          </a:xfrm>
        </p:spPr>
        <p:txBody>
          <a:bodyPr>
            <a:normAutofit/>
          </a:bodyPr>
          <a:lstStyle/>
          <a:p>
            <a:pPr>
              <a:spcAft>
                <a:spcPts val="600"/>
              </a:spcAft>
            </a:pPr>
            <a:r>
              <a:rPr lang="en-US" dirty="0"/>
              <a:t>Presentation title</a:t>
            </a:r>
          </a:p>
        </p:txBody>
      </p:sp>
      <p:sp>
        <p:nvSpPr>
          <p:cNvPr id="4" name="Slide Number Placeholder 3">
            <a:extLst>
              <a:ext uri="{FF2B5EF4-FFF2-40B4-BE49-F238E27FC236}">
                <a16:creationId xmlns:a16="http://schemas.microsoft.com/office/drawing/2014/main" id="{6BE82A90-EC25-354A-09B7-7868E0DB94B3}"/>
              </a:ext>
            </a:extLst>
          </p:cNvPr>
          <p:cNvSpPr>
            <a:spLocks noGrp="1"/>
          </p:cNvSpPr>
          <p:nvPr>
            <p:ph type="sldNum" sz="quarter" idx="12"/>
          </p:nvPr>
        </p:nvSpPr>
        <p:spPr>
          <a:xfrm>
            <a:off x="10363200" y="5696462"/>
            <a:ext cx="1142245" cy="669925"/>
          </a:xfrm>
        </p:spPr>
        <p:txBody>
          <a:bodyPr>
            <a:normAutofit/>
          </a:bodyPr>
          <a:lstStyle/>
          <a:p>
            <a:pPr>
              <a:spcAft>
                <a:spcPts val="600"/>
              </a:spcAft>
            </a:pPr>
            <a:fld id="{0D4885A8-DDA8-4FCF-AB25-DA8F78EC7557}" type="slidenum">
              <a:rPr lang="en-US"/>
              <a:pPr>
                <a:spcAft>
                  <a:spcPts val="600"/>
                </a:spcAft>
              </a:pPr>
              <a:t>15</a:t>
            </a:fld>
            <a:endParaRPr lang="en-US" dirty="0"/>
          </a:p>
        </p:txBody>
      </p:sp>
      <p:pic>
        <p:nvPicPr>
          <p:cNvPr id="6" name="Picture 5" descr="A picture containing text, screenshot, map&#10;&#10;Description automatically generated">
            <a:extLst>
              <a:ext uri="{FF2B5EF4-FFF2-40B4-BE49-F238E27FC236}">
                <a16:creationId xmlns:a16="http://schemas.microsoft.com/office/drawing/2014/main" id="{B8F68620-68F1-D9A1-1019-FAD00FA1C0D0}"/>
              </a:ext>
            </a:extLst>
          </p:cNvPr>
          <p:cNvPicPr>
            <a:picLocks noChangeAspect="1"/>
          </p:cNvPicPr>
          <p:nvPr/>
        </p:nvPicPr>
        <p:blipFill>
          <a:blip r:embed="rId2"/>
          <a:stretch>
            <a:fillRect/>
          </a:stretch>
        </p:blipFill>
        <p:spPr>
          <a:xfrm>
            <a:off x="1931254" y="786117"/>
            <a:ext cx="8329492" cy="4956048"/>
          </a:xfrm>
          <a:custGeom>
            <a:avLst/>
            <a:gdLst/>
            <a:ahLst/>
            <a:cxnLst/>
            <a:rect l="l" t="t" r="r" b="b"/>
            <a:pathLst>
              <a:path w="10607040" h="4956048">
                <a:moveTo>
                  <a:pt x="497480" y="0"/>
                </a:moveTo>
                <a:lnTo>
                  <a:pt x="10607040" y="0"/>
                </a:lnTo>
                <a:lnTo>
                  <a:pt x="10607040" y="4485407"/>
                </a:lnTo>
                <a:lnTo>
                  <a:pt x="10131692" y="4956048"/>
                </a:lnTo>
                <a:lnTo>
                  <a:pt x="0" y="4956048"/>
                </a:lnTo>
                <a:lnTo>
                  <a:pt x="0" y="492554"/>
                </a:lnTo>
                <a:close/>
              </a:path>
            </a:pathLst>
          </a:custGeom>
        </p:spPr>
      </p:pic>
    </p:spTree>
    <p:extLst>
      <p:ext uri="{BB962C8B-B14F-4D97-AF65-F5344CB8AC3E}">
        <p14:creationId xmlns:p14="http://schemas.microsoft.com/office/powerpoint/2010/main" val="3664363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266369" y="183988"/>
            <a:ext cx="11398194" cy="803380"/>
          </a:xfrm>
        </p:spPr>
        <p:txBody>
          <a:bodyPr>
            <a:normAutofit fontScale="90000"/>
          </a:bodyPr>
          <a:lstStyle/>
          <a:p>
            <a:pPr algn="l"/>
            <a:br>
              <a:rPr lang="en-US" dirty="0"/>
            </a:br>
            <a:br>
              <a:rPr lang="en-US" dirty="0"/>
            </a:br>
            <a:endParaRPr lang="en-US" dirty="0"/>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851192" y="1072845"/>
            <a:ext cx="9087937" cy="3165200"/>
          </a:xfrm>
        </p:spPr>
        <p:txBody>
          <a:bodyPr>
            <a:normAutofit/>
          </a:bodyPr>
          <a:lstStyle/>
          <a:p>
            <a:pPr marL="0" lvl="0" indent="0" algn="ctr">
              <a:buNone/>
            </a:pPr>
            <a:r>
              <a:rPr lang="en-US" dirty="0">
                <a:solidFill>
                  <a:schemeClr val="bg1"/>
                </a:solidFill>
              </a:rPr>
              <a:t>CERVICAL PAIN IS THE FOURTH LEADING CAUSE OF DISABILITY IN THE UNITED STATES</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p:txBody>
          <a:bodyPr/>
          <a:lstStyle/>
          <a:p>
            <a:r>
              <a:rPr lang="en-US" sz="1000" dirty="0">
                <a:solidFill>
                  <a:schemeClr val="tx1"/>
                </a:solidFill>
              </a:rPr>
              <a:t>Reference 10</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16</a:t>
            </a:fld>
            <a:endParaRPr lang="en-US" noProof="0" dirty="0"/>
          </a:p>
        </p:txBody>
      </p:sp>
    </p:spTree>
    <p:extLst>
      <p:ext uri="{BB962C8B-B14F-4D97-AF65-F5344CB8AC3E}">
        <p14:creationId xmlns:p14="http://schemas.microsoft.com/office/powerpoint/2010/main" val="81886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266369" y="183988"/>
            <a:ext cx="11398194" cy="803380"/>
          </a:xfrm>
        </p:spPr>
        <p:txBody>
          <a:bodyPr>
            <a:normAutofit fontScale="90000"/>
          </a:bodyPr>
          <a:lstStyle/>
          <a:p>
            <a:pPr algn="l"/>
            <a:br>
              <a:rPr lang="en-US" dirty="0"/>
            </a:br>
            <a:br>
              <a:rPr lang="en-US" dirty="0"/>
            </a:br>
            <a:endParaRPr lang="en-US" dirty="0"/>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851192" y="1072845"/>
            <a:ext cx="9087937" cy="3165200"/>
          </a:xfrm>
        </p:spPr>
        <p:txBody>
          <a:bodyPr>
            <a:normAutofit/>
          </a:bodyPr>
          <a:lstStyle/>
          <a:p>
            <a:pPr marL="0" lvl="0" indent="0" algn="ctr">
              <a:buNone/>
            </a:pPr>
            <a:r>
              <a:rPr lang="en-US" dirty="0">
                <a:solidFill>
                  <a:schemeClr val="bg1"/>
                </a:solidFill>
              </a:rPr>
              <a:t>SYMPTOMATIC HERNIATIONS ARE SHORT LIVED, AND STUDIES HAVE SHOWN THAT 85-90% OF THE CASES WILL RESOLVE WITHIN 6-12 WEEKS WITH OR WITHOUT INTERVENTION(10).</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p:txBody>
          <a:bodyPr/>
          <a:lstStyle/>
          <a:p>
            <a:r>
              <a:rPr lang="en-US" sz="1000" dirty="0">
                <a:solidFill>
                  <a:schemeClr val="tx1"/>
                </a:solidFill>
              </a:rPr>
              <a:t>References 11</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17</a:t>
            </a:fld>
            <a:endParaRPr lang="en-US" noProof="0" dirty="0"/>
          </a:p>
        </p:txBody>
      </p:sp>
    </p:spTree>
    <p:extLst>
      <p:ext uri="{BB962C8B-B14F-4D97-AF65-F5344CB8AC3E}">
        <p14:creationId xmlns:p14="http://schemas.microsoft.com/office/powerpoint/2010/main" val="2670295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87E3FA-E23B-7856-1D56-04CBA05B262B}"/>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75B7AE21-D010-080A-94CE-966E288A9DE7}"/>
              </a:ext>
            </a:extLst>
          </p:cNvPr>
          <p:cNvSpPr>
            <a:spLocks noGrp="1"/>
          </p:cNvSpPr>
          <p:nvPr>
            <p:ph type="ftr" sz="quarter" idx="11"/>
          </p:nvPr>
        </p:nvSpPr>
        <p:spPr/>
        <p:txBody>
          <a:bodyPr/>
          <a:lstStyle/>
          <a:p>
            <a:r>
              <a:rPr lang="en-US" sz="1050" dirty="0"/>
              <a:t>Investors Presentation 2025</a:t>
            </a:r>
          </a:p>
          <a:p>
            <a:endParaRPr lang="en-US" sz="1050" dirty="0"/>
          </a:p>
        </p:txBody>
      </p:sp>
      <p:sp>
        <p:nvSpPr>
          <p:cNvPr id="4" name="Slide Number Placeholder 3">
            <a:extLst>
              <a:ext uri="{FF2B5EF4-FFF2-40B4-BE49-F238E27FC236}">
                <a16:creationId xmlns:a16="http://schemas.microsoft.com/office/drawing/2014/main" id="{64E9F12E-70B8-42D6-BC9A-C3CB0D006DC0}"/>
              </a:ext>
            </a:extLst>
          </p:cNvPr>
          <p:cNvSpPr>
            <a:spLocks noGrp="1"/>
          </p:cNvSpPr>
          <p:nvPr>
            <p:ph type="sldNum" sz="quarter" idx="12"/>
          </p:nvPr>
        </p:nvSpPr>
        <p:spPr/>
        <p:txBody>
          <a:bodyPr/>
          <a:lstStyle/>
          <a:p>
            <a:fld id="{0D4885A8-DDA8-4FCF-AB25-DA8F78EC7557}" type="slidenum">
              <a:rPr lang="en-US" smtClean="0"/>
              <a:pPr/>
              <a:t>18</a:t>
            </a:fld>
            <a:endParaRPr lang="en-US" dirty="0"/>
          </a:p>
        </p:txBody>
      </p:sp>
      <p:pic>
        <p:nvPicPr>
          <p:cNvPr id="3074" name="Picture 2" descr="Carnival Ferris Wheel drawing free image download">
            <a:extLst>
              <a:ext uri="{FF2B5EF4-FFF2-40B4-BE49-F238E27FC236}">
                <a16:creationId xmlns:a16="http://schemas.microsoft.com/office/drawing/2014/main" id="{F29A8B2C-7E64-416F-27CF-B00B7DEFB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315" y="850232"/>
            <a:ext cx="7438445" cy="53981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82B0572-98AF-C125-8A0E-C289E631B5DA}"/>
              </a:ext>
            </a:extLst>
          </p:cNvPr>
          <p:cNvSpPr txBox="1"/>
          <p:nvPr/>
        </p:nvSpPr>
        <p:spPr>
          <a:xfrm>
            <a:off x="6917635" y="1987826"/>
            <a:ext cx="1133061" cy="261610"/>
          </a:xfrm>
          <a:prstGeom prst="rect">
            <a:avLst/>
          </a:prstGeom>
          <a:noFill/>
        </p:spPr>
        <p:txBody>
          <a:bodyPr wrap="square" rtlCol="0">
            <a:spAutoFit/>
          </a:bodyPr>
          <a:lstStyle/>
          <a:p>
            <a:r>
              <a:rPr lang="en-US" sz="1100" b="1" dirty="0">
                <a:solidFill>
                  <a:schemeClr val="bg1"/>
                </a:solidFill>
              </a:rPr>
              <a:t>CHIROPRATIC</a:t>
            </a:r>
          </a:p>
        </p:txBody>
      </p:sp>
      <p:sp>
        <p:nvSpPr>
          <p:cNvPr id="10" name="TextBox 9">
            <a:extLst>
              <a:ext uri="{FF2B5EF4-FFF2-40B4-BE49-F238E27FC236}">
                <a16:creationId xmlns:a16="http://schemas.microsoft.com/office/drawing/2014/main" id="{88F28A2C-F0F1-B10B-6C2B-84CB29862666}"/>
              </a:ext>
            </a:extLst>
          </p:cNvPr>
          <p:cNvSpPr txBox="1"/>
          <p:nvPr/>
        </p:nvSpPr>
        <p:spPr>
          <a:xfrm>
            <a:off x="7649155" y="3141131"/>
            <a:ext cx="1487095" cy="246221"/>
          </a:xfrm>
          <a:prstGeom prst="rect">
            <a:avLst/>
          </a:prstGeom>
          <a:noFill/>
        </p:spPr>
        <p:txBody>
          <a:bodyPr wrap="square" rtlCol="0">
            <a:spAutoFit/>
          </a:bodyPr>
          <a:lstStyle/>
          <a:p>
            <a:r>
              <a:rPr lang="en-US" sz="1000" b="1" dirty="0">
                <a:solidFill>
                  <a:schemeClr val="bg1"/>
                </a:solidFill>
              </a:rPr>
              <a:t>ACUPUNCTURE</a:t>
            </a:r>
          </a:p>
        </p:txBody>
      </p:sp>
      <p:sp>
        <p:nvSpPr>
          <p:cNvPr id="11" name="TextBox 10">
            <a:extLst>
              <a:ext uri="{FF2B5EF4-FFF2-40B4-BE49-F238E27FC236}">
                <a16:creationId xmlns:a16="http://schemas.microsoft.com/office/drawing/2014/main" id="{18BEB216-96BB-69F9-9DDD-8682C5370EC2}"/>
              </a:ext>
            </a:extLst>
          </p:cNvPr>
          <p:cNvSpPr txBox="1"/>
          <p:nvPr/>
        </p:nvSpPr>
        <p:spPr>
          <a:xfrm>
            <a:off x="6858000" y="4429244"/>
            <a:ext cx="1900362" cy="246221"/>
          </a:xfrm>
          <a:prstGeom prst="rect">
            <a:avLst/>
          </a:prstGeom>
          <a:noFill/>
        </p:spPr>
        <p:txBody>
          <a:bodyPr wrap="square" rtlCol="0">
            <a:spAutoFit/>
          </a:bodyPr>
          <a:lstStyle/>
          <a:p>
            <a:r>
              <a:rPr lang="en-US" sz="1000" b="1" dirty="0">
                <a:solidFill>
                  <a:schemeClr val="bg1"/>
                </a:solidFill>
              </a:rPr>
              <a:t>DECOMPRESSION</a:t>
            </a:r>
          </a:p>
        </p:txBody>
      </p:sp>
      <p:sp>
        <p:nvSpPr>
          <p:cNvPr id="12" name="TextBox 11">
            <a:extLst>
              <a:ext uri="{FF2B5EF4-FFF2-40B4-BE49-F238E27FC236}">
                <a16:creationId xmlns:a16="http://schemas.microsoft.com/office/drawing/2014/main" id="{8E66CD43-BE33-4EB9-7E37-67116379936F}"/>
              </a:ext>
            </a:extLst>
          </p:cNvPr>
          <p:cNvSpPr txBox="1"/>
          <p:nvPr/>
        </p:nvSpPr>
        <p:spPr>
          <a:xfrm>
            <a:off x="3399184" y="4429244"/>
            <a:ext cx="1073426" cy="246221"/>
          </a:xfrm>
          <a:prstGeom prst="rect">
            <a:avLst/>
          </a:prstGeom>
          <a:noFill/>
        </p:spPr>
        <p:txBody>
          <a:bodyPr wrap="square" rtlCol="0">
            <a:spAutoFit/>
          </a:bodyPr>
          <a:lstStyle/>
          <a:p>
            <a:r>
              <a:rPr lang="en-US" sz="1000" b="1" dirty="0">
                <a:solidFill>
                  <a:schemeClr val="bg1"/>
                </a:solidFill>
              </a:rPr>
              <a:t>MASSAGE</a:t>
            </a:r>
          </a:p>
        </p:txBody>
      </p:sp>
      <p:sp>
        <p:nvSpPr>
          <p:cNvPr id="13" name="TextBox 12">
            <a:extLst>
              <a:ext uri="{FF2B5EF4-FFF2-40B4-BE49-F238E27FC236}">
                <a16:creationId xmlns:a16="http://schemas.microsoft.com/office/drawing/2014/main" id="{CDF40D4F-64F0-4B01-5862-986F006D33AB}"/>
              </a:ext>
            </a:extLst>
          </p:cNvPr>
          <p:cNvSpPr txBox="1"/>
          <p:nvPr/>
        </p:nvSpPr>
        <p:spPr>
          <a:xfrm>
            <a:off x="2842590" y="2903757"/>
            <a:ext cx="1073426" cy="400110"/>
          </a:xfrm>
          <a:prstGeom prst="rect">
            <a:avLst/>
          </a:prstGeom>
          <a:noFill/>
        </p:spPr>
        <p:txBody>
          <a:bodyPr wrap="square" rtlCol="0">
            <a:spAutoFit/>
          </a:bodyPr>
          <a:lstStyle/>
          <a:p>
            <a:endParaRPr lang="en-US" sz="1000" b="1" dirty="0">
              <a:solidFill>
                <a:schemeClr val="bg1"/>
              </a:solidFill>
            </a:endParaRPr>
          </a:p>
          <a:p>
            <a:r>
              <a:rPr lang="en-US" sz="1000" b="1" dirty="0">
                <a:solidFill>
                  <a:schemeClr val="bg1"/>
                </a:solidFill>
              </a:rPr>
              <a:t>MEDICATION</a:t>
            </a:r>
          </a:p>
        </p:txBody>
      </p:sp>
      <p:sp>
        <p:nvSpPr>
          <p:cNvPr id="14" name="TextBox 13">
            <a:extLst>
              <a:ext uri="{FF2B5EF4-FFF2-40B4-BE49-F238E27FC236}">
                <a16:creationId xmlns:a16="http://schemas.microsoft.com/office/drawing/2014/main" id="{D5E155EF-E897-3F2F-ADB9-B6EB3B131A6A}"/>
              </a:ext>
            </a:extLst>
          </p:cNvPr>
          <p:cNvSpPr txBox="1"/>
          <p:nvPr/>
        </p:nvSpPr>
        <p:spPr>
          <a:xfrm>
            <a:off x="3498574" y="1884460"/>
            <a:ext cx="974035" cy="553998"/>
          </a:xfrm>
          <a:prstGeom prst="rect">
            <a:avLst/>
          </a:prstGeom>
          <a:noFill/>
        </p:spPr>
        <p:txBody>
          <a:bodyPr wrap="square" rtlCol="0">
            <a:spAutoFit/>
          </a:bodyPr>
          <a:lstStyle/>
          <a:p>
            <a:endParaRPr lang="en-US" sz="1000" b="1" dirty="0">
              <a:solidFill>
                <a:schemeClr val="bg1"/>
              </a:solidFill>
            </a:endParaRPr>
          </a:p>
          <a:p>
            <a:r>
              <a:rPr lang="en-US" sz="1000" b="1" dirty="0">
                <a:solidFill>
                  <a:schemeClr val="bg1"/>
                </a:solidFill>
              </a:rPr>
              <a:t>PHYSICAL THERAPY</a:t>
            </a:r>
          </a:p>
        </p:txBody>
      </p:sp>
      <p:sp>
        <p:nvSpPr>
          <p:cNvPr id="15" name="TextBox 14">
            <a:extLst>
              <a:ext uri="{FF2B5EF4-FFF2-40B4-BE49-F238E27FC236}">
                <a16:creationId xmlns:a16="http://schemas.microsoft.com/office/drawing/2014/main" id="{A3D9D032-DF2F-ACC9-1B1E-7D5C77068D92}"/>
              </a:ext>
            </a:extLst>
          </p:cNvPr>
          <p:cNvSpPr txBox="1"/>
          <p:nvPr/>
        </p:nvSpPr>
        <p:spPr>
          <a:xfrm>
            <a:off x="5189797" y="1495801"/>
            <a:ext cx="954155" cy="400110"/>
          </a:xfrm>
          <a:prstGeom prst="rect">
            <a:avLst/>
          </a:prstGeom>
          <a:noFill/>
        </p:spPr>
        <p:txBody>
          <a:bodyPr wrap="square" rtlCol="0">
            <a:spAutoFit/>
          </a:bodyPr>
          <a:lstStyle/>
          <a:p>
            <a:r>
              <a:rPr lang="en-US" sz="1000" b="1" dirty="0">
                <a:solidFill>
                  <a:schemeClr val="bg1"/>
                </a:solidFill>
              </a:rPr>
              <a:t>NO TREATMENT</a:t>
            </a:r>
          </a:p>
        </p:txBody>
      </p:sp>
      <p:sp>
        <p:nvSpPr>
          <p:cNvPr id="16" name="TextBox 15">
            <a:extLst>
              <a:ext uri="{FF2B5EF4-FFF2-40B4-BE49-F238E27FC236}">
                <a16:creationId xmlns:a16="http://schemas.microsoft.com/office/drawing/2014/main" id="{0C238BE0-D8AF-81A5-A021-5E18CF78109B}"/>
              </a:ext>
            </a:extLst>
          </p:cNvPr>
          <p:cNvSpPr txBox="1"/>
          <p:nvPr/>
        </p:nvSpPr>
        <p:spPr>
          <a:xfrm>
            <a:off x="5335325" y="5001370"/>
            <a:ext cx="1015807" cy="246221"/>
          </a:xfrm>
          <a:prstGeom prst="rect">
            <a:avLst/>
          </a:prstGeom>
          <a:noFill/>
        </p:spPr>
        <p:txBody>
          <a:bodyPr wrap="square" rtlCol="0">
            <a:spAutoFit/>
          </a:bodyPr>
          <a:lstStyle/>
          <a:p>
            <a:r>
              <a:rPr lang="en-US" sz="1000" b="1" dirty="0">
                <a:solidFill>
                  <a:schemeClr val="bg1"/>
                </a:solidFill>
              </a:rPr>
              <a:t>BED REST</a:t>
            </a:r>
          </a:p>
        </p:txBody>
      </p:sp>
      <p:sp>
        <p:nvSpPr>
          <p:cNvPr id="18" name="TextBox 17">
            <a:extLst>
              <a:ext uri="{FF2B5EF4-FFF2-40B4-BE49-F238E27FC236}">
                <a16:creationId xmlns:a16="http://schemas.microsoft.com/office/drawing/2014/main" id="{F764A1C3-B0B6-0738-47F0-06B9011DBD6B}"/>
              </a:ext>
            </a:extLst>
          </p:cNvPr>
          <p:cNvSpPr txBox="1"/>
          <p:nvPr/>
        </p:nvSpPr>
        <p:spPr>
          <a:xfrm>
            <a:off x="5153527" y="2871542"/>
            <a:ext cx="1165400" cy="307777"/>
          </a:xfrm>
          <a:prstGeom prst="rect">
            <a:avLst/>
          </a:prstGeom>
          <a:noFill/>
        </p:spPr>
        <p:txBody>
          <a:bodyPr wrap="square" rtlCol="0">
            <a:spAutoFit/>
          </a:bodyPr>
          <a:lstStyle/>
          <a:p>
            <a:r>
              <a:rPr lang="en-US" sz="1400" b="1" dirty="0">
                <a:solidFill>
                  <a:schemeClr val="bg1"/>
                </a:solidFill>
              </a:rPr>
              <a:t>DISABILITY</a:t>
            </a:r>
          </a:p>
        </p:txBody>
      </p:sp>
      <p:sp>
        <p:nvSpPr>
          <p:cNvPr id="19" name="TextBox 18">
            <a:extLst>
              <a:ext uri="{FF2B5EF4-FFF2-40B4-BE49-F238E27FC236}">
                <a16:creationId xmlns:a16="http://schemas.microsoft.com/office/drawing/2014/main" id="{5AD7A7AB-4C21-A963-90EF-E6A93A4EC3CD}"/>
              </a:ext>
            </a:extLst>
          </p:cNvPr>
          <p:cNvSpPr txBox="1"/>
          <p:nvPr/>
        </p:nvSpPr>
        <p:spPr>
          <a:xfrm>
            <a:off x="2338138" y="28075"/>
            <a:ext cx="6657474" cy="646331"/>
          </a:xfrm>
          <a:prstGeom prst="rect">
            <a:avLst/>
          </a:prstGeom>
          <a:noFill/>
        </p:spPr>
        <p:txBody>
          <a:bodyPr wrap="square" rtlCol="0">
            <a:spAutoFit/>
          </a:bodyPr>
          <a:lstStyle/>
          <a:p>
            <a:pPr algn="ctr"/>
            <a:r>
              <a:rPr lang="en-US" sz="1800" b="1" dirty="0">
                <a:solidFill>
                  <a:schemeClr val="bg1"/>
                </a:solidFill>
              </a:rPr>
              <a:t>WELCOME TO THE PAINFUL DISC DISEASE MEDICAL </a:t>
            </a:r>
          </a:p>
          <a:p>
            <a:pPr algn="ctr"/>
            <a:r>
              <a:rPr lang="en-US" sz="1800" b="1" dirty="0">
                <a:solidFill>
                  <a:schemeClr val="bg1"/>
                </a:solidFill>
              </a:rPr>
              <a:t>MERRY-GO-ROUND</a:t>
            </a:r>
          </a:p>
        </p:txBody>
      </p:sp>
    </p:spTree>
    <p:extLst>
      <p:ext uri="{BB962C8B-B14F-4D97-AF65-F5344CB8AC3E}">
        <p14:creationId xmlns:p14="http://schemas.microsoft.com/office/powerpoint/2010/main" val="1126475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266369" y="183988"/>
            <a:ext cx="11398194" cy="803380"/>
          </a:xfrm>
        </p:spPr>
        <p:txBody>
          <a:bodyPr>
            <a:normAutofit fontScale="90000"/>
          </a:bodyPr>
          <a:lstStyle/>
          <a:p>
            <a:pPr algn="ctr"/>
            <a:br>
              <a:rPr lang="en-US" dirty="0"/>
            </a:br>
            <a:r>
              <a:rPr lang="en-US" dirty="0">
                <a:solidFill>
                  <a:schemeClr val="tx1"/>
                </a:solidFill>
              </a:rPr>
              <a:t>CURRENT OPTIONS FOR PDDS</a:t>
            </a:r>
            <a:br>
              <a:rPr lang="en-US" dirty="0"/>
            </a:br>
            <a:endParaRPr lang="en-US" dirty="0"/>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851192" y="1072845"/>
            <a:ext cx="9087937" cy="3165200"/>
          </a:xfrm>
        </p:spPr>
        <p:txBody>
          <a:bodyPr>
            <a:normAutofit/>
          </a:bodyPr>
          <a:lstStyle/>
          <a:p>
            <a:pPr algn="ctr"/>
            <a:r>
              <a:rPr lang="en-US" sz="1800" b="1" dirty="0">
                <a:solidFill>
                  <a:schemeClr val="bg1"/>
                </a:solidFill>
              </a:rPr>
              <a:t>SPINAL EPIDURAL INJECTIONS</a:t>
            </a:r>
          </a:p>
          <a:p>
            <a:pPr algn="ctr"/>
            <a:endParaRPr lang="en-US" sz="1800" dirty="0">
              <a:solidFill>
                <a:schemeClr val="bg1"/>
              </a:solidFill>
            </a:endParaRPr>
          </a:p>
          <a:p>
            <a:pPr algn="ctr"/>
            <a:endParaRPr lang="en-US" sz="1800" b="1" dirty="0">
              <a:solidFill>
                <a:schemeClr val="bg1"/>
              </a:solidFill>
            </a:endParaRPr>
          </a:p>
          <a:p>
            <a:pPr algn="ctr"/>
            <a:endParaRPr lang="en-US" sz="1800" b="1" dirty="0">
              <a:solidFill>
                <a:schemeClr val="bg1"/>
              </a:solidFill>
            </a:endParaRPr>
          </a:p>
          <a:p>
            <a:pPr algn="ctr"/>
            <a:r>
              <a:rPr lang="en-US" sz="1800" b="1" dirty="0">
                <a:solidFill>
                  <a:schemeClr val="bg1"/>
                </a:solidFill>
              </a:rPr>
              <a:t>SPINAL FUSION SURGERY</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p:txBody>
          <a:bodyPr/>
          <a:lstStyle/>
          <a:p>
            <a:endParaRPr lang="en-US" sz="1000" dirty="0">
              <a:solidFill>
                <a:schemeClr val="tx1"/>
              </a:solidFill>
            </a:endParaRP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19</a:t>
            </a:fld>
            <a:endParaRPr lang="en-US" noProof="0" dirty="0"/>
          </a:p>
        </p:txBody>
      </p:sp>
    </p:spTree>
    <p:extLst>
      <p:ext uri="{BB962C8B-B14F-4D97-AF65-F5344CB8AC3E}">
        <p14:creationId xmlns:p14="http://schemas.microsoft.com/office/powerpoint/2010/main" val="16353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anim calcmode="lin" valueType="num">
                                      <p:cBhvr additive="base">
                                        <p:cTn id="11"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F2FEA60-F900-4C56-9486-48EA30926F6E}"/>
              </a:ext>
            </a:extLst>
          </p:cNvPr>
          <p:cNvSpPr>
            <a:spLocks noGrp="1"/>
          </p:cNvSpPr>
          <p:nvPr>
            <p:ph type="title"/>
          </p:nvPr>
        </p:nvSpPr>
        <p:spPr/>
        <p:txBody>
          <a:bodyPr/>
          <a:lstStyle/>
          <a:p>
            <a:r>
              <a:rPr lang="en-US" dirty="0">
                <a:solidFill>
                  <a:schemeClr val="tx1"/>
                </a:solidFill>
              </a:rPr>
              <a:t>Privacy:</a:t>
            </a:r>
          </a:p>
        </p:txBody>
      </p:sp>
      <p:pic>
        <p:nvPicPr>
          <p:cNvPr id="8" name="Picture Placeholder 7" descr="A picture containing mountain, sky, outdoor, nature">
            <a:extLst>
              <a:ext uri="{FF2B5EF4-FFF2-40B4-BE49-F238E27FC236}">
                <a16:creationId xmlns:a16="http://schemas.microsoft.com/office/drawing/2014/main" id="{7B7F6341-D9BE-4D3C-92A1-37FAA11DE63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8" b="8"/>
          <a:stretch/>
        </p:blipFill>
        <p:spPr/>
      </p:pic>
      <p:sp>
        <p:nvSpPr>
          <p:cNvPr id="3" name="Footer Placeholder 2">
            <a:extLst>
              <a:ext uri="{FF2B5EF4-FFF2-40B4-BE49-F238E27FC236}">
                <a16:creationId xmlns:a16="http://schemas.microsoft.com/office/drawing/2014/main" id="{88BDA17F-F303-4811-96C4-AD8A09ABEC11}"/>
              </a:ext>
            </a:extLst>
          </p:cNvPr>
          <p:cNvSpPr>
            <a:spLocks noGrp="1"/>
          </p:cNvSpPr>
          <p:nvPr>
            <p:ph type="ftr" sz="quarter" idx="11"/>
          </p:nvPr>
        </p:nvSpPr>
        <p:spPr/>
        <p:txBody>
          <a:bodyPr/>
          <a:lstStyle/>
          <a:p>
            <a:r>
              <a:rPr lang="en-US" dirty="0"/>
              <a:t>Presentation title</a:t>
            </a:r>
          </a:p>
        </p:txBody>
      </p:sp>
      <p:sp>
        <p:nvSpPr>
          <p:cNvPr id="19" name="Content Placeholder 18">
            <a:extLst>
              <a:ext uri="{FF2B5EF4-FFF2-40B4-BE49-F238E27FC236}">
                <a16:creationId xmlns:a16="http://schemas.microsoft.com/office/drawing/2014/main" id="{AB6583FE-B653-4C01-9ADF-EC8514A0B5ED}"/>
              </a:ext>
            </a:extLst>
          </p:cNvPr>
          <p:cNvSpPr>
            <a:spLocks noGrp="1"/>
          </p:cNvSpPr>
          <p:nvPr>
            <p:ph idx="1"/>
          </p:nvPr>
        </p:nvSpPr>
        <p:spPr/>
        <p:txBody>
          <a:bodyPr>
            <a:normAutofit/>
          </a:bodyPr>
          <a:lstStyle/>
          <a:p>
            <a:r>
              <a:rPr lang="en-US" dirty="0">
                <a:solidFill>
                  <a:schemeClr val="tx1"/>
                </a:solidFill>
              </a:rPr>
              <a:t>This presentation is confidential and falls under patent law:</a:t>
            </a:r>
          </a:p>
        </p:txBody>
      </p:sp>
      <p:sp>
        <p:nvSpPr>
          <p:cNvPr id="4" name="Date Placeholder 3">
            <a:extLst>
              <a:ext uri="{FF2B5EF4-FFF2-40B4-BE49-F238E27FC236}">
                <a16:creationId xmlns:a16="http://schemas.microsoft.com/office/drawing/2014/main" id="{F6D5CF6D-DC44-4734-988C-0AAA60D5F7E2}"/>
              </a:ext>
            </a:extLst>
          </p:cNvPr>
          <p:cNvSpPr>
            <a:spLocks noGrp="1"/>
          </p:cNvSpPr>
          <p:nvPr>
            <p:ph type="dt" sz="half" idx="10"/>
          </p:nvPr>
        </p:nvSpPr>
        <p:spPr/>
        <p:txBody>
          <a:bodyPr/>
          <a:lstStyle/>
          <a:p>
            <a:pPr lvl="0"/>
            <a:r>
              <a:rPr lang="en-US" noProof="0" dirty="0"/>
              <a:t>20XX</a:t>
            </a:r>
          </a:p>
        </p:txBody>
      </p:sp>
      <p:sp>
        <p:nvSpPr>
          <p:cNvPr id="5" name="Slide Number Placeholder 4">
            <a:extLst>
              <a:ext uri="{FF2B5EF4-FFF2-40B4-BE49-F238E27FC236}">
                <a16:creationId xmlns:a16="http://schemas.microsoft.com/office/drawing/2014/main" id="{3E08B9AF-847F-4250-A53B-82D9036A5EBF}"/>
              </a:ext>
            </a:extLst>
          </p:cNvPr>
          <p:cNvSpPr>
            <a:spLocks noGrp="1"/>
          </p:cNvSpPr>
          <p:nvPr>
            <p:ph type="sldNum" sz="quarter" idx="12"/>
          </p:nvPr>
        </p:nvSpPr>
        <p:spPr/>
        <p:txBody>
          <a:bodyPr/>
          <a:lstStyle/>
          <a:p>
            <a:pPr lvl="0"/>
            <a:fld id="{244D815C-8BF3-4ECF-A945-A2A7C2983AF9}" type="slidenum">
              <a:rPr lang="en-US" noProof="0" smtClean="0"/>
              <a:pPr lvl="0"/>
              <a:t>2</a:t>
            </a:fld>
            <a:endParaRPr lang="en-US" noProof="0" dirty="0"/>
          </a:p>
        </p:txBody>
      </p:sp>
    </p:spTree>
    <p:extLst>
      <p:ext uri="{BB962C8B-B14F-4D97-AF65-F5344CB8AC3E}">
        <p14:creationId xmlns:p14="http://schemas.microsoft.com/office/powerpoint/2010/main" val="1074753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0" y="190500"/>
            <a:ext cx="10173694" cy="773776"/>
          </a:xfrm>
        </p:spPr>
        <p:txBody>
          <a:bodyPr>
            <a:normAutofit fontScale="90000"/>
          </a:bodyPr>
          <a:lstStyle/>
          <a:p>
            <a:r>
              <a:rPr lang="en-US" dirty="0">
                <a:solidFill>
                  <a:schemeClr val="tx1"/>
                </a:solidFill>
              </a:rPr>
              <a:t>EFFECTIVENESS OF SPINAL EPIDURAL INJECTIONS</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362389" y="1764139"/>
            <a:ext cx="5603568" cy="4813642"/>
          </a:xfrm>
        </p:spPr>
        <p:txBody>
          <a:bodyPr>
            <a:normAutofit/>
          </a:bodyPr>
          <a:lstStyle/>
          <a:p>
            <a:r>
              <a:rPr lang="en-US" dirty="0">
                <a:solidFill>
                  <a:srgbClr val="FF0000"/>
                </a:solidFill>
              </a:rPr>
              <a:t>50 % OF THE TIME, 50 % OF THE PEOPLE FEEL 50 % BETTER FOR 1-3 MONTHS</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7"/>
          </p:nvPr>
        </p:nvSpPr>
        <p:spPr>
          <a:xfrm>
            <a:off x="15893109" y="-500328"/>
            <a:ext cx="12341853" cy="11857735"/>
          </a:xfrm>
        </p:spPr>
        <p:txBody>
          <a:bodyPr/>
          <a:lstStyle/>
          <a:p>
            <a:endParaRPr lang="en-US" dirty="0"/>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6"/>
          </p:nvPr>
        </p:nvSpPr>
        <p:spPr/>
        <p:txBody>
          <a:bodyPr>
            <a:normAutofit fontScale="55000" lnSpcReduction="20000"/>
          </a:bodyPr>
          <a:lstStyle/>
          <a:p>
            <a:r>
              <a:rPr lang="en-US" dirty="0">
                <a:solidFill>
                  <a:schemeClr val="bg1"/>
                </a:solidFill>
              </a:rPr>
              <a:t>IT IS IMPORTANT TO UNDERSTAND THAT EPIDURAL SPINAL INJECTIONS ARE </a:t>
            </a:r>
            <a:r>
              <a:rPr lang="en-US" b="1" dirty="0">
                <a:solidFill>
                  <a:srgbClr val="FF0000"/>
                </a:solidFill>
              </a:rPr>
              <a:t>NOT</a:t>
            </a:r>
            <a:r>
              <a:rPr lang="en-US" dirty="0">
                <a:solidFill>
                  <a:schemeClr val="bg1"/>
                </a:solidFill>
              </a:rPr>
              <a:t> INTENDED TO CURE BACK PAIN, ONLY TO PROVIDE TEMPORARY RELIEF</a:t>
            </a:r>
          </a:p>
        </p:txBody>
      </p:sp>
      <p:sp>
        <p:nvSpPr>
          <p:cNvPr id="7" name="Footer Placeholder 6">
            <a:extLst>
              <a:ext uri="{FF2B5EF4-FFF2-40B4-BE49-F238E27FC236}">
                <a16:creationId xmlns:a16="http://schemas.microsoft.com/office/drawing/2014/main" id="{C4A3939E-B573-4FB2-AD69-18C1A75F947B}"/>
              </a:ext>
            </a:extLst>
          </p:cNvPr>
          <p:cNvSpPr>
            <a:spLocks noGrp="1"/>
          </p:cNvSpPr>
          <p:nvPr>
            <p:ph type="ftr" sz="quarter" idx="11"/>
          </p:nvPr>
        </p:nvSpPr>
        <p:spPr/>
        <p:txBody>
          <a:bodyPr/>
          <a:lstStyle/>
          <a:p>
            <a:pPr lvl="0"/>
            <a:r>
              <a:rPr lang="en-US" noProof="0" dirty="0"/>
              <a:t>Presentation title</a:t>
            </a:r>
          </a:p>
        </p:txBody>
      </p:sp>
      <p:sp>
        <p:nvSpPr>
          <p:cNvPr id="6" name="Date Placeholder 5">
            <a:extLst>
              <a:ext uri="{FF2B5EF4-FFF2-40B4-BE49-F238E27FC236}">
                <a16:creationId xmlns:a16="http://schemas.microsoft.com/office/drawing/2014/main" id="{6EF65B39-4112-473E-B203-73AC0F564D47}"/>
              </a:ext>
            </a:extLst>
          </p:cNvPr>
          <p:cNvSpPr>
            <a:spLocks noGrp="1"/>
          </p:cNvSpPr>
          <p:nvPr>
            <p:ph type="dt" sz="half" idx="10"/>
          </p:nvPr>
        </p:nvSpPr>
        <p:spPr/>
        <p:txBody>
          <a:bodyPr/>
          <a:lstStyle/>
          <a:p>
            <a:pPr lvl="0"/>
            <a:r>
              <a:rPr lang="en-US" noProof="0" dirty="0"/>
              <a:t>20XX</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a:lstStyle/>
          <a:p>
            <a:pPr lvl="0"/>
            <a:fld id="{06B786C7-B8F9-4072-AAAA-17258464D730}" type="slidenum">
              <a:rPr lang="en-US" noProof="0" smtClean="0"/>
              <a:pPr lvl="0"/>
              <a:t>20</a:t>
            </a:fld>
            <a:endParaRPr lang="en-US" noProof="0" dirty="0"/>
          </a:p>
        </p:txBody>
      </p:sp>
      <p:pic>
        <p:nvPicPr>
          <p:cNvPr id="4098" name="Picture 2" descr="How Can Epidural Steroid Injections For Back Pain Help Me? – Pain Doctor">
            <a:extLst>
              <a:ext uri="{FF2B5EF4-FFF2-40B4-BE49-F238E27FC236}">
                <a16:creationId xmlns:a16="http://schemas.microsoft.com/office/drawing/2014/main" id="{7E9D17E9-3D1B-8EA8-E6B7-5B052001F2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7900" y="2495550"/>
            <a:ext cx="5821279"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89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
                                            <p:txEl>
                                              <p:pRg st="0" end="0"/>
                                            </p:txEl>
                                          </p:spTgt>
                                        </p:tgtEl>
                                      </p:cBhvr>
                                    </p:animEffect>
                                    <p:animScale>
                                      <p:cBhvr>
                                        <p:cTn id="7" dur="250" autoRev="1" fill="hold"/>
                                        <p:tgtEl>
                                          <p:spTgt spid="14">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7532710" y="620722"/>
            <a:ext cx="3518748" cy="1142462"/>
          </a:xfrm>
        </p:spPr>
        <p:txBody>
          <a:bodyPr vert="horz" lIns="91440" tIns="45720" rIns="91440" bIns="45720" rtlCol="0" anchor="b">
            <a:normAutofit/>
          </a:bodyPr>
          <a:lstStyle/>
          <a:p>
            <a:pPr algn="l">
              <a:lnSpc>
                <a:spcPct val="90000"/>
              </a:lnSpc>
            </a:pPr>
            <a:br>
              <a:rPr lang="en-US" sz="2400" dirty="0">
                <a:solidFill>
                  <a:schemeClr val="tx1"/>
                </a:solidFill>
              </a:rPr>
            </a:br>
            <a:br>
              <a:rPr lang="en-US" sz="2400" dirty="0">
                <a:solidFill>
                  <a:schemeClr val="tx1"/>
                </a:solidFill>
              </a:rPr>
            </a:br>
            <a:endParaRPr lang="en-US" sz="24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7532710" y="1822449"/>
            <a:ext cx="3479419" cy="3070226"/>
          </a:xfrm>
        </p:spPr>
        <p:txBody>
          <a:bodyPr vert="horz" lIns="91440" tIns="45720" rIns="91440" bIns="45720" rtlCol="0" anchor="t">
            <a:normAutofit/>
          </a:bodyPr>
          <a:lstStyle/>
          <a:p>
            <a:pPr>
              <a:buFont typeface="Wingdings 3" panose="05040102010807070707" pitchFamily="18" charset="2"/>
              <a:buChar char=""/>
            </a:pPr>
            <a:endParaRPr lang="en-US" sz="1400" dirty="0">
              <a:solidFill>
                <a:schemeClr val="bg2">
                  <a:lumMod val="75000"/>
                </a:schemeClr>
              </a:solidFill>
            </a:endParaRPr>
          </a:p>
          <a:p>
            <a:pPr>
              <a:buFont typeface="Wingdings 3" panose="05040102010807070707" pitchFamily="18" charset="2"/>
              <a:buChar char=""/>
            </a:pPr>
            <a:r>
              <a:rPr lang="en-US" sz="1400" dirty="0">
                <a:solidFill>
                  <a:schemeClr val="bg2">
                    <a:lumMod val="75000"/>
                  </a:schemeClr>
                </a:solidFill>
              </a:rPr>
              <a:t>SPINAL EPIDURAL INJECTIONS ARE THE MOST COMMONLY PERFORMED PAIN MANAGEMENT PROCEDURE IN THE UNITED STATES!</a:t>
            </a:r>
          </a:p>
          <a:p>
            <a:pPr>
              <a:buFont typeface="Wingdings 3" panose="05040102010807070707" pitchFamily="18" charset="2"/>
              <a:buChar char=""/>
            </a:pPr>
            <a:r>
              <a:rPr lang="en-US" sz="1400" dirty="0">
                <a:solidFill>
                  <a:schemeClr val="bg2">
                    <a:lumMod val="75000"/>
                  </a:schemeClr>
                </a:solidFill>
              </a:rPr>
              <a:t>EACH EPIDURAL SPINAL INJECTION INCREASES FRACTURE RISK BY 31%</a:t>
            </a:r>
          </a:p>
          <a:p>
            <a:pPr>
              <a:buFont typeface="Wingdings 3" panose="05040102010807070707" pitchFamily="18" charset="2"/>
              <a:buChar char=""/>
            </a:pPr>
            <a:endParaRPr lang="en-US" sz="1400" dirty="0">
              <a:solidFill>
                <a:schemeClr val="bg2">
                  <a:lumMod val="75000"/>
                </a:schemeClr>
              </a:solidFill>
            </a:endParaRPr>
          </a:p>
          <a:p>
            <a:pPr>
              <a:buFont typeface="Wingdings 3" panose="05040102010807070707" pitchFamily="18" charset="2"/>
              <a:buChar char=""/>
            </a:pPr>
            <a:endParaRPr lang="en-US" sz="1400" dirty="0">
              <a:solidFill>
                <a:schemeClr val="bg2">
                  <a:lumMod val="75000"/>
                </a:schemeClr>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defTabSz="914400">
              <a:spcAft>
                <a:spcPts val="600"/>
              </a:spcAft>
            </a:pPr>
            <a:r>
              <a:rPr lang="en-US" b="0" i="0" kern="1200" dirty="0">
                <a:solidFill>
                  <a:schemeClr val="bg2">
                    <a:lumMod val="50000"/>
                  </a:schemeClr>
                </a:solidFill>
                <a:effectLst/>
                <a:latin typeface="+mn-lt"/>
                <a:ea typeface="+mn-ea"/>
                <a:cs typeface="+mn-cs"/>
              </a:rPr>
              <a:t>References 12 and 13</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lvl="0" defTabSz="914400">
              <a:spcAft>
                <a:spcPts val="600"/>
              </a:spcAft>
            </a:pPr>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06B786C7-B8F9-4072-AAAA-17258464D730}" type="slidenum">
              <a:rPr lang="en-US" noProof="0" smtClean="0"/>
              <a:pPr lvl="0" defTabSz="914400">
                <a:spcAft>
                  <a:spcPts val="600"/>
                </a:spcAft>
              </a:pPr>
              <a:t>21</a:t>
            </a:fld>
            <a:endParaRPr lang="en-US" noProof="0" dirty="0"/>
          </a:p>
        </p:txBody>
      </p:sp>
      <p:pic>
        <p:nvPicPr>
          <p:cNvPr id="5122" name="Picture 2" descr="Epidural steroid injection - Pain Doctor">
            <a:extLst>
              <a:ext uri="{FF2B5EF4-FFF2-40B4-BE49-F238E27FC236}">
                <a16:creationId xmlns:a16="http://schemas.microsoft.com/office/drawing/2014/main" id="{F775B442-8781-C20D-DD7E-FAE96DD814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87" r="6230" b="1"/>
          <a:stretch/>
        </p:blipFill>
        <p:spPr bwMode="auto">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46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br>
              <a:rPr lang="en-US" sz="5200" dirty="0">
                <a:solidFill>
                  <a:schemeClr val="tx1"/>
                </a:solidFill>
              </a:rPr>
            </a:br>
            <a:r>
              <a:rPr lang="en-US" sz="5200" dirty="0">
                <a:solidFill>
                  <a:schemeClr val="tx1"/>
                </a:solidFill>
              </a:rPr>
              <a:t>FDA/ema</a:t>
            </a:r>
            <a:br>
              <a:rPr lang="en-US" sz="5200" dirty="0">
                <a:solidFill>
                  <a:schemeClr val="tx1"/>
                </a:solidFill>
              </a:rPr>
            </a:br>
            <a:endParaRPr lang="en-US" sz="52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1162373"/>
            <a:ext cx="4878959" cy="5374951"/>
          </a:xfrm>
        </p:spPr>
        <p:txBody>
          <a:bodyPr vert="horz" lIns="91440" tIns="45720" rIns="91440" bIns="45720" rtlCol="0" anchor="ctr">
            <a:normAutofit/>
          </a:bodyPr>
          <a:lstStyle/>
          <a:p>
            <a:pPr>
              <a:lnSpc>
                <a:spcPct val="90000"/>
              </a:lnSpc>
              <a:buFont typeface="Wingdings 3" panose="05040102010807070707" pitchFamily="18" charset="2"/>
              <a:buChar char=""/>
            </a:pPr>
            <a:r>
              <a:rPr lang="en-US" sz="2000" b="1" dirty="0">
                <a:solidFill>
                  <a:schemeClr val="tx1"/>
                </a:solidFill>
              </a:rPr>
              <a:t>APRIL 2014, FDA ISSUED A REQUIRMENT THAT ALL INJECTABLE CORTICOSTERIODS PRODUCT LABELS CARRY A WARNING STATING THAT “SERIOUS NEROLOGICAL EVENTS, SOME REPORTING IN DEATH, HAVE BEEN REPORTED WITH EPIDURAL INJECTIONS OF CORTICOSTERIODS. THE SAFETY AND EFFECTIVENESS OF Epidural ADMINISTRATION OF CORTICORSTERIODS HAVE NOT BEEN ESTABLISEHD AND STERIODS ARE NOT APPROVED FOR THIS USE ACCORDING TO THE FEDERAL FOOD AND DRUG ADMINISTRATION AND EUROPEAN MEDICINES AGENCY </a:t>
            </a:r>
          </a:p>
          <a:p>
            <a:pPr>
              <a:lnSpc>
                <a:spcPct val="90000"/>
              </a:lnSpc>
              <a:buFont typeface="Wingdings 3" panose="05040102010807070707" pitchFamily="18" charset="2"/>
              <a:buChar char=""/>
            </a:pPr>
            <a:endParaRPr lang="en-US" sz="2000" b="1" dirty="0">
              <a:solidFill>
                <a:schemeClr val="tx1"/>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References 12</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chemeClr val="tx1"/>
                </a:solidFill>
                <a:effectLst/>
                <a:latin typeface="+mn-lt"/>
                <a:ea typeface="+mn-ea"/>
                <a:cs typeface="+mn-cs"/>
              </a:rPr>
              <a:pPr lvl="0">
                <a:spcAft>
                  <a:spcPts val="600"/>
                </a:spcAft>
              </a:pPr>
              <a:t>22</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1608962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br>
              <a:rPr lang="en-US" sz="5200" dirty="0">
                <a:solidFill>
                  <a:schemeClr val="tx1"/>
                </a:solidFill>
              </a:rPr>
            </a:br>
            <a:r>
              <a:rPr lang="en-US" sz="5200" dirty="0">
                <a:solidFill>
                  <a:schemeClr val="tx1"/>
                </a:solidFill>
              </a:rPr>
              <a:t>The total number of epidurals</a:t>
            </a:r>
            <a:br>
              <a:rPr lang="en-US" sz="5200" dirty="0">
                <a:solidFill>
                  <a:schemeClr val="tx1"/>
                </a:solidFill>
              </a:rPr>
            </a:br>
            <a:endParaRPr lang="en-US" sz="52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685800"/>
            <a:ext cx="4878959" cy="4603750"/>
          </a:xfrm>
        </p:spPr>
        <p:txBody>
          <a:bodyPr vert="horz" lIns="91440" tIns="45720" rIns="91440" bIns="45720" rtlCol="0" anchor="ctr">
            <a:normAutofit/>
          </a:bodyPr>
          <a:lstStyle/>
          <a:p>
            <a:pPr>
              <a:buFont typeface="Wingdings 3" panose="05040102010807070707" pitchFamily="18" charset="2"/>
              <a:buChar char=""/>
            </a:pPr>
            <a:r>
              <a:rPr lang="en-US" b="1" dirty="0">
                <a:solidFill>
                  <a:schemeClr val="tx1"/>
                </a:solidFill>
              </a:rPr>
              <a:t>Approximately 9-11 Million/ per year in USA</a:t>
            </a:r>
          </a:p>
          <a:p>
            <a:pPr>
              <a:buFont typeface="Wingdings 3" panose="05040102010807070707" pitchFamily="18" charset="2"/>
              <a:buChar char=""/>
            </a:pPr>
            <a:endParaRPr lang="en-US" b="1" dirty="0">
              <a:solidFill>
                <a:schemeClr val="tx1"/>
              </a:solidFill>
            </a:endParaRPr>
          </a:p>
          <a:p>
            <a:pPr marL="0" indent="0">
              <a:buFont typeface="Wingdings 3" panose="05040102010807070707" pitchFamily="18" charset="2"/>
              <a:buChar char=""/>
            </a:pPr>
            <a:endParaRPr lang="en-US" b="1" dirty="0">
              <a:solidFill>
                <a:schemeClr val="tx1"/>
              </a:solidFill>
            </a:endParaRPr>
          </a:p>
          <a:p>
            <a:pPr>
              <a:buFont typeface="Wingdings 3" panose="05040102010807070707" pitchFamily="18" charset="2"/>
              <a:buChar char=""/>
            </a:pPr>
            <a:r>
              <a:rPr lang="en-US" b="1" dirty="0">
                <a:solidFill>
                  <a:schemeClr val="tx1"/>
                </a:solidFill>
              </a:rPr>
              <a:t>Approximately 2.2 Million in Medicare population</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References 14 </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chemeClr val="tx1"/>
                </a:solidFill>
                <a:effectLst/>
                <a:latin typeface="+mn-lt"/>
                <a:ea typeface="+mn-ea"/>
                <a:cs typeface="+mn-cs"/>
              </a:rPr>
              <a:pPr lvl="0">
                <a:spcAft>
                  <a:spcPts val="600"/>
                </a:spcAft>
              </a:pPr>
              <a:t>23</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542146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br>
              <a:rPr lang="en-US" sz="5200" dirty="0">
                <a:solidFill>
                  <a:schemeClr val="tx1"/>
                </a:solidFill>
              </a:rPr>
            </a:br>
            <a:r>
              <a:rPr lang="en-US" sz="5200" dirty="0">
                <a:solidFill>
                  <a:schemeClr val="tx1"/>
                </a:solidFill>
              </a:rPr>
              <a:t>Spinal Epidural cost in USA</a:t>
            </a:r>
            <a:br>
              <a:rPr lang="en-US" sz="5200" dirty="0">
                <a:solidFill>
                  <a:schemeClr val="tx1"/>
                </a:solidFill>
              </a:rPr>
            </a:br>
            <a:endParaRPr lang="en-US" sz="52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685800"/>
            <a:ext cx="4878959" cy="4603750"/>
          </a:xfrm>
        </p:spPr>
        <p:txBody>
          <a:bodyPr vert="horz" lIns="91440" tIns="45720" rIns="91440" bIns="45720" rtlCol="0" anchor="ctr">
            <a:normAutofit/>
          </a:bodyPr>
          <a:lstStyle/>
          <a:p>
            <a:pPr>
              <a:buFont typeface="Wingdings 3" panose="05040102010807070707" pitchFamily="18" charset="2"/>
              <a:buChar char=""/>
            </a:pPr>
            <a:r>
              <a:rPr lang="en-US" b="1" dirty="0">
                <a:solidFill>
                  <a:schemeClr val="tx1"/>
                </a:solidFill>
              </a:rPr>
              <a:t>23 Billion in 2022</a:t>
            </a:r>
          </a:p>
          <a:p>
            <a:pPr>
              <a:buFont typeface="Wingdings 3" panose="05040102010807070707" pitchFamily="18" charset="2"/>
              <a:buChar char=""/>
            </a:pPr>
            <a:endParaRPr lang="en-US" b="1" dirty="0">
              <a:solidFill>
                <a:schemeClr val="tx1"/>
              </a:solidFill>
            </a:endParaRPr>
          </a:p>
          <a:p>
            <a:pPr>
              <a:buFont typeface="Wingdings 3" panose="05040102010807070707" pitchFamily="18" charset="2"/>
              <a:buChar char=""/>
            </a:pPr>
            <a:endParaRPr lang="en-US" b="1" dirty="0">
              <a:solidFill>
                <a:schemeClr val="tx1"/>
              </a:solidFill>
            </a:endParaRPr>
          </a:p>
          <a:p>
            <a:pPr>
              <a:buFont typeface="Wingdings 3" panose="05040102010807070707" pitchFamily="18" charset="2"/>
              <a:buChar char=""/>
            </a:pPr>
            <a:r>
              <a:rPr lang="en-US" b="1" dirty="0">
                <a:solidFill>
                  <a:schemeClr val="tx1"/>
                </a:solidFill>
              </a:rPr>
              <a:t>230 percent increase since 2002</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References </a:t>
            </a:r>
            <a:r>
              <a:rPr lang="en-US" dirty="0">
                <a:solidFill>
                  <a:schemeClr val="tx1">
                    <a:alpha val="60000"/>
                  </a:schemeClr>
                </a:solidFill>
              </a:rPr>
              <a:t>15</a:t>
            </a:r>
            <a:r>
              <a:rPr lang="en-US" b="0" i="0" kern="1200" dirty="0">
                <a:solidFill>
                  <a:schemeClr val="tx1">
                    <a:alpha val="60000"/>
                  </a:schemeClr>
                </a:solidFill>
                <a:effectLst/>
                <a:latin typeface="+mn-lt"/>
                <a:ea typeface="+mn-ea"/>
                <a:cs typeface="+mn-cs"/>
              </a:rPr>
              <a:t> </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chemeClr val="tx1"/>
                </a:solidFill>
                <a:effectLst/>
                <a:latin typeface="+mn-lt"/>
                <a:ea typeface="+mn-ea"/>
                <a:cs typeface="+mn-cs"/>
              </a:rPr>
              <a:pPr lvl="0">
                <a:spcAft>
                  <a:spcPts val="600"/>
                </a:spcAft>
              </a:pPr>
              <a:t>24</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1295133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br>
              <a:rPr lang="en-US" sz="5200" dirty="0">
                <a:solidFill>
                  <a:schemeClr val="tx1"/>
                </a:solidFill>
              </a:rPr>
            </a:br>
            <a:r>
              <a:rPr lang="en-US" sz="5200" dirty="0">
                <a:solidFill>
                  <a:schemeClr val="tx1"/>
                </a:solidFill>
              </a:rPr>
              <a:t>medicare total expenditure</a:t>
            </a:r>
            <a:br>
              <a:rPr lang="en-US" sz="5200" dirty="0">
                <a:solidFill>
                  <a:schemeClr val="tx1"/>
                </a:solidFill>
              </a:rPr>
            </a:br>
            <a:endParaRPr lang="en-US" sz="52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685800"/>
            <a:ext cx="4878959" cy="4603750"/>
          </a:xfrm>
        </p:spPr>
        <p:txBody>
          <a:bodyPr vert="horz" lIns="91440" tIns="45720" rIns="91440" bIns="45720" rtlCol="0" anchor="ctr">
            <a:normAutofit/>
          </a:bodyPr>
          <a:lstStyle/>
          <a:p>
            <a:pPr>
              <a:buFont typeface="Wingdings 3" panose="05040102010807070707" pitchFamily="18" charset="2"/>
              <a:buChar char=""/>
            </a:pPr>
            <a:endParaRPr lang="en-US" sz="1700" b="1" dirty="0">
              <a:solidFill>
                <a:schemeClr val="tx1"/>
              </a:solidFill>
            </a:endParaRPr>
          </a:p>
          <a:p>
            <a:pPr>
              <a:buFont typeface="Wingdings 3" panose="05040102010807070707" pitchFamily="18" charset="2"/>
              <a:buChar char=""/>
            </a:pPr>
            <a:endParaRPr lang="en-US" sz="1700" b="1" dirty="0">
              <a:solidFill>
                <a:schemeClr val="tx1"/>
              </a:solidFill>
            </a:endParaRPr>
          </a:p>
          <a:p>
            <a:pPr>
              <a:buFont typeface="Wingdings 3" panose="05040102010807070707" pitchFamily="18" charset="2"/>
              <a:buChar char=""/>
            </a:pPr>
            <a:r>
              <a:rPr lang="en-US" sz="1700" b="1" dirty="0">
                <a:solidFill>
                  <a:schemeClr val="tx1"/>
                </a:solidFill>
              </a:rPr>
              <a:t>Medicare total expenditure for spinal epidural injections for treatment of chronic back pain:</a:t>
            </a:r>
          </a:p>
          <a:p>
            <a:pPr>
              <a:buFont typeface="Wingdings 3" panose="05040102010807070707" pitchFamily="18" charset="2"/>
              <a:buChar char=""/>
            </a:pPr>
            <a:endParaRPr lang="en-US" sz="1700" b="1" dirty="0">
              <a:solidFill>
                <a:schemeClr val="tx1"/>
              </a:solidFill>
            </a:endParaRPr>
          </a:p>
          <a:p>
            <a:pPr lvl="1"/>
            <a:r>
              <a:rPr lang="en-US" sz="1700" b="1" dirty="0">
                <a:solidFill>
                  <a:schemeClr val="tx1"/>
                </a:solidFill>
              </a:rPr>
              <a:t>$175,000,000 in the year 2007</a:t>
            </a:r>
          </a:p>
          <a:p>
            <a:pPr lvl="1"/>
            <a:endParaRPr lang="en-US" sz="1700" b="1" dirty="0">
              <a:solidFill>
                <a:schemeClr val="tx1"/>
              </a:solidFill>
            </a:endParaRPr>
          </a:p>
          <a:p>
            <a:pPr lvl="1"/>
            <a:r>
              <a:rPr lang="en-US" sz="1700" b="1" dirty="0">
                <a:solidFill>
                  <a:schemeClr val="tx1"/>
                </a:solidFill>
              </a:rPr>
              <a:t>$723,981,594-in the year 2009</a:t>
            </a:r>
          </a:p>
          <a:p>
            <a:pPr lvl="1"/>
            <a:endParaRPr lang="en-US" sz="1700" b="1" dirty="0">
              <a:solidFill>
                <a:schemeClr val="tx1"/>
              </a:solidFill>
            </a:endParaRPr>
          </a:p>
          <a:p>
            <a:pPr lvl="1"/>
            <a:r>
              <a:rPr lang="en-US" sz="1700" b="1" dirty="0">
                <a:solidFill>
                  <a:schemeClr val="tx1"/>
                </a:solidFill>
              </a:rPr>
              <a:t>$829,987,636-in the year 2018</a:t>
            </a:r>
          </a:p>
          <a:p>
            <a:pPr>
              <a:buFont typeface="Wingdings 3" panose="05040102010807070707" pitchFamily="18" charset="2"/>
              <a:buChar char=""/>
            </a:pPr>
            <a:endParaRPr lang="en-US" sz="1700" b="1" dirty="0">
              <a:solidFill>
                <a:schemeClr val="tx1"/>
              </a:solidFill>
            </a:endParaRPr>
          </a:p>
          <a:p>
            <a:pPr>
              <a:buFont typeface="Wingdings 3" panose="05040102010807070707" pitchFamily="18" charset="2"/>
              <a:buChar char=""/>
            </a:pPr>
            <a:endParaRPr lang="en-US" sz="1700" b="1" dirty="0">
              <a:solidFill>
                <a:schemeClr val="tx1"/>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References 16</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chemeClr val="tx1"/>
                </a:solidFill>
                <a:effectLst/>
                <a:latin typeface="+mn-lt"/>
                <a:ea typeface="+mn-ea"/>
                <a:cs typeface="+mn-cs"/>
              </a:rPr>
              <a:pPr lvl="0">
                <a:spcAft>
                  <a:spcPts val="600"/>
                </a:spcAft>
              </a:pPr>
              <a:t>25</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3708210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br>
              <a:rPr lang="en-US" sz="5200" dirty="0">
                <a:solidFill>
                  <a:schemeClr val="tx1"/>
                </a:solidFill>
              </a:rPr>
            </a:br>
            <a:r>
              <a:rPr lang="en-US" sz="5200" dirty="0">
                <a:solidFill>
                  <a:schemeClr val="tx1"/>
                </a:solidFill>
              </a:rPr>
              <a:t>FDA</a:t>
            </a:r>
            <a:br>
              <a:rPr lang="en-US" sz="5200" dirty="0">
                <a:solidFill>
                  <a:schemeClr val="tx1"/>
                </a:solidFill>
              </a:rPr>
            </a:br>
            <a:endParaRPr lang="en-US" sz="52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685800"/>
            <a:ext cx="4878959" cy="4603750"/>
          </a:xfrm>
        </p:spPr>
        <p:txBody>
          <a:bodyPr vert="horz" lIns="91440" tIns="45720" rIns="91440" bIns="45720" rtlCol="0" anchor="ctr">
            <a:normAutofit/>
          </a:bodyPr>
          <a:lstStyle/>
          <a:p>
            <a:pPr>
              <a:lnSpc>
                <a:spcPct val="90000"/>
              </a:lnSpc>
              <a:buFont typeface="Wingdings 3" panose="05040102010807070707" pitchFamily="18" charset="2"/>
              <a:buChar char=""/>
            </a:pPr>
            <a:endParaRPr lang="en-US" b="1" dirty="0">
              <a:solidFill>
                <a:schemeClr val="tx1"/>
              </a:solidFill>
            </a:endParaRPr>
          </a:p>
          <a:p>
            <a:pPr>
              <a:lnSpc>
                <a:spcPct val="90000"/>
              </a:lnSpc>
              <a:buFont typeface="Wingdings 3" panose="05040102010807070707" pitchFamily="18" charset="2"/>
              <a:buChar char=""/>
            </a:pPr>
            <a:endParaRPr lang="en-US" b="1" dirty="0">
              <a:solidFill>
                <a:schemeClr val="tx1"/>
              </a:solidFill>
            </a:endParaRPr>
          </a:p>
          <a:p>
            <a:pPr>
              <a:lnSpc>
                <a:spcPct val="90000"/>
              </a:lnSpc>
            </a:pPr>
            <a:r>
              <a:rPr lang="en-US" b="1" dirty="0">
                <a:solidFill>
                  <a:schemeClr val="tx1"/>
                </a:solidFill>
              </a:rPr>
              <a:t>The “safety and effectiveness of epidural administration of corticosteroids are </a:t>
            </a:r>
            <a:r>
              <a:rPr lang="en-US" b="1" dirty="0">
                <a:solidFill>
                  <a:srgbClr val="FF0000"/>
                </a:solidFill>
              </a:rPr>
              <a:t>NOT</a:t>
            </a:r>
            <a:r>
              <a:rPr lang="en-US" b="1" dirty="0">
                <a:solidFill>
                  <a:schemeClr val="tx1"/>
                </a:solidFill>
              </a:rPr>
              <a:t> approved for its use. “</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References 17</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chemeClr val="tx1"/>
                </a:solidFill>
                <a:effectLst/>
                <a:latin typeface="+mn-lt"/>
                <a:ea typeface="+mn-ea"/>
                <a:cs typeface="+mn-cs"/>
              </a:rPr>
              <a:pPr lvl="0">
                <a:spcAft>
                  <a:spcPts val="600"/>
                </a:spcAft>
              </a:pPr>
              <a:t>26</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155930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xEl>
                                              <p:pRg st="2" end="2"/>
                                            </p:txEl>
                                          </p:spTgt>
                                        </p:tgtEl>
                                      </p:cBhvr>
                                    </p:animEffect>
                                    <p:animScale>
                                      <p:cBhvr>
                                        <p:cTn id="7" dur="250" autoRev="1" fill="hold"/>
                                        <p:tgtEl>
                                          <p:spTgt spid="11">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100000">
              <a:schemeClr val="bg2">
                <a:shade val="96000"/>
                <a:satMod val="120000"/>
                <a:lumMod val="90000"/>
              </a:schemeClr>
            </a:gs>
          </a:gsLst>
          <a:path path="circle">
            <a:fillToRect b="100000"/>
          </a:path>
        </a:gradFill>
        <a:effectLst/>
      </p:bgPr>
    </p:bg>
    <p:spTree>
      <p:nvGrpSpPr>
        <p:cNvPr id="1" name=""/>
        <p:cNvGrpSpPr/>
        <p:nvPr/>
      </p:nvGrpSpPr>
      <p:grpSpPr>
        <a:xfrm>
          <a:off x="0" y="0"/>
          <a:ext cx="0" cy="0"/>
          <a:chOff x="0" y="0"/>
          <a:chExt cx="0" cy="0"/>
        </a:xfrm>
      </p:grpSpPr>
      <p:grpSp>
        <p:nvGrpSpPr>
          <p:cNvPr id="65" name="Group 47">
            <a:extLst>
              <a:ext uri="{FF2B5EF4-FFF2-40B4-BE49-F238E27FC236}">
                <a16:creationId xmlns:a16="http://schemas.microsoft.com/office/drawing/2014/main" id="{B455B88A-C127-47B3-B317-724BD4EAAD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9" name="Straight Connector 48">
              <a:extLst>
                <a:ext uri="{FF2B5EF4-FFF2-40B4-BE49-F238E27FC236}">
                  <a16:creationId xmlns:a16="http://schemas.microsoft.com/office/drawing/2014/main" id="{3F07A923-368D-45E6-AACC-9ECE4057A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3FE16B44-FE3C-4330-AF20-E869FC7B78A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1CB6733-6A12-4A1C-87C3-B676FB381DB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A754CCFD-DC5E-453F-B95A-F045ED9B29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AE826A39-89EA-44EA-ABC5-F446934921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6" name="Rectangle 54">
            <a:extLst>
              <a:ext uri="{FF2B5EF4-FFF2-40B4-BE49-F238E27FC236}">
                <a16:creationId xmlns:a16="http://schemas.microsoft.com/office/drawing/2014/main" id="{7AE45261-7584-4688-A4A3-724AC140F4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84212" y="105347"/>
            <a:ext cx="8534400" cy="1146470"/>
          </a:xfrm>
        </p:spPr>
        <p:txBody>
          <a:bodyPr vert="horz" lIns="91440" tIns="45720" rIns="91440" bIns="45720" rtlCol="0" anchor="ctr">
            <a:normAutofit fontScale="90000"/>
          </a:bodyPr>
          <a:lstStyle/>
          <a:p>
            <a:pPr algn="l">
              <a:lnSpc>
                <a:spcPct val="90000"/>
              </a:lnSpc>
            </a:pPr>
            <a:br>
              <a:rPr lang="en-US" sz="3300" kern="1200" cap="all" dirty="0">
                <a:ln w="3175" cmpd="sng">
                  <a:noFill/>
                </a:ln>
                <a:solidFill>
                  <a:srgbClr val="FFFFFF"/>
                </a:solidFill>
                <a:effectLst/>
                <a:latin typeface="+mj-lt"/>
                <a:ea typeface="+mj-ea"/>
                <a:cs typeface="+mj-cs"/>
              </a:rPr>
            </a:br>
            <a:r>
              <a:rPr lang="en-US" sz="3300" kern="1200" cap="all" dirty="0">
                <a:ln w="3175" cmpd="sng">
                  <a:noFill/>
                </a:ln>
                <a:solidFill>
                  <a:srgbClr val="FFFFFF"/>
                </a:solidFill>
                <a:effectLst/>
                <a:latin typeface="+mj-lt"/>
                <a:ea typeface="+mj-ea"/>
                <a:cs typeface="+mj-cs"/>
              </a:rPr>
              <a:t>surgery for disc herniation</a:t>
            </a:r>
            <a:br>
              <a:rPr lang="en-US" sz="3300" kern="1200" cap="all" dirty="0">
                <a:ln w="3175" cmpd="sng">
                  <a:noFill/>
                </a:ln>
                <a:solidFill>
                  <a:srgbClr val="FFFFFF"/>
                </a:solidFill>
                <a:effectLst/>
                <a:latin typeface="+mj-lt"/>
                <a:ea typeface="+mj-ea"/>
                <a:cs typeface="+mj-cs"/>
              </a:rPr>
            </a:br>
            <a:endParaRPr lang="en-US" sz="3300" kern="1200" cap="all" dirty="0">
              <a:ln w="3175" cmpd="sng">
                <a:noFill/>
              </a:ln>
              <a:solidFill>
                <a:srgbClr val="FFFFFF"/>
              </a:solidFill>
              <a:effectLst/>
              <a:latin typeface="+mj-lt"/>
              <a:ea typeface="+mj-ea"/>
              <a:cs typeface="+mj-cs"/>
            </a:endParaRPr>
          </a:p>
        </p:txBody>
      </p:sp>
      <p:sp>
        <p:nvSpPr>
          <p:cNvPr id="67" name="Snip Diagonal Corner Rectangle 21">
            <a:extLst>
              <a:ext uri="{FF2B5EF4-FFF2-40B4-BE49-F238E27FC236}">
                <a16:creationId xmlns:a16="http://schemas.microsoft.com/office/drawing/2014/main" id="{6A3DF0D0-07D5-4FAC-A12C-923E178CC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20722"/>
            <a:ext cx="12188824" cy="3612950"/>
          </a:xfrm>
          <a:prstGeom prst="snip2DiagRect">
            <a:avLst>
              <a:gd name="adj1" fmla="val 8741"/>
              <a:gd name="adj2" fmla="val 0"/>
            </a:avLst>
          </a:prstGeom>
          <a:solidFill>
            <a:schemeClr val="bg1">
              <a:alpha val="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a:spcAft>
                <a:spcPts val="600"/>
              </a:spcAft>
            </a:pPr>
            <a:r>
              <a:rPr lang="en-US" b="0" i="0" kern="1200" dirty="0">
                <a:solidFill>
                  <a:srgbClr val="0A304A"/>
                </a:solidFill>
                <a:effectLst/>
                <a:latin typeface="+mn-lt"/>
                <a:ea typeface="+mn-ea"/>
                <a:cs typeface="+mn-cs"/>
              </a:rPr>
              <a:t>References 12</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lvl="0">
              <a:spcAft>
                <a:spcPts val="600"/>
              </a:spcAft>
            </a:pPr>
            <a:r>
              <a:rPr lang="en-US" b="0" i="0" kern="1200" noProof="0" dirty="0">
                <a:solidFill>
                  <a:srgbClr val="0A304A"/>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rgbClr val="0A304A"/>
                </a:solidFill>
                <a:effectLst/>
                <a:latin typeface="+mn-lt"/>
                <a:ea typeface="+mn-ea"/>
                <a:cs typeface="+mn-cs"/>
              </a:rPr>
              <a:pPr lvl="0">
                <a:spcAft>
                  <a:spcPts val="600"/>
                </a:spcAft>
              </a:pPr>
              <a:t>27</a:t>
            </a:fld>
            <a:endParaRPr lang="en-US" b="0" i="0" kern="1200" noProof="0" dirty="0">
              <a:solidFill>
                <a:srgbClr val="0A304A"/>
              </a:solidFill>
              <a:effectLst/>
              <a:latin typeface="+mn-lt"/>
              <a:ea typeface="+mn-ea"/>
              <a:cs typeface="+mn-cs"/>
            </a:endParaRPr>
          </a:p>
        </p:txBody>
      </p:sp>
      <p:grpSp>
        <p:nvGrpSpPr>
          <p:cNvPr id="59" name="Group 58">
            <a:extLst>
              <a:ext uri="{FF2B5EF4-FFF2-40B4-BE49-F238E27FC236}">
                <a16:creationId xmlns:a16="http://schemas.microsoft.com/office/drawing/2014/main" id="{1EEF4727-6B5C-4FA7-968D-912F35A4CA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0" name="Straight Connector 59">
              <a:extLst>
                <a:ext uri="{FF2B5EF4-FFF2-40B4-BE49-F238E27FC236}">
                  <a16:creationId xmlns:a16="http://schemas.microsoft.com/office/drawing/2014/main" id="{52FE142A-A0FD-4557-92D4-A7A7F27CBF0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7F84B8B9-9710-47C6-A3BC-99C562894D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93ADAE5-007B-4BBF-8DA6-2EB91A0BE7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F3DB8E36-978B-4F5D-B278-B1F45C5855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37484C8B-8B05-442F-A4F5-4192C7D0C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43" name="Content Placeholder 10">
            <a:extLst>
              <a:ext uri="{FF2B5EF4-FFF2-40B4-BE49-F238E27FC236}">
                <a16:creationId xmlns:a16="http://schemas.microsoft.com/office/drawing/2014/main" id="{A89E4F75-2FFF-F219-588A-ABF3A6976FA6}"/>
              </a:ext>
            </a:extLst>
          </p:cNvPr>
          <p:cNvGraphicFramePr/>
          <p:nvPr>
            <p:extLst>
              <p:ext uri="{D42A27DB-BD31-4B8C-83A1-F6EECF244321}">
                <p14:modId xmlns:p14="http://schemas.microsoft.com/office/powerpoint/2010/main" val="564286699"/>
              </p:ext>
            </p:extLst>
          </p:nvPr>
        </p:nvGraphicFramePr>
        <p:xfrm>
          <a:off x="684212" y="1006997"/>
          <a:ext cx="10231440" cy="4980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0461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266369" y="183988"/>
            <a:ext cx="11398194" cy="803380"/>
          </a:xfrm>
        </p:spPr>
        <p:txBody>
          <a:bodyPr>
            <a:normAutofit/>
          </a:bodyPr>
          <a:lstStyle/>
          <a:p>
            <a:pPr algn="ctr"/>
            <a:r>
              <a:rPr lang="en-US" dirty="0">
                <a:solidFill>
                  <a:schemeClr val="tx1"/>
                </a:solidFill>
              </a:rPr>
              <a:t>Cost of surgery</a:t>
            </a: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851192" y="1875295"/>
            <a:ext cx="10670248" cy="4293030"/>
          </a:xfrm>
        </p:spPr>
        <p:txBody>
          <a:bodyPr>
            <a:normAutofit fontScale="70000" lnSpcReduction="20000"/>
          </a:bodyPr>
          <a:lstStyle/>
          <a:p>
            <a:r>
              <a:rPr lang="en-US" sz="2800" b="1" dirty="0">
                <a:solidFill>
                  <a:srgbClr val="FF0000"/>
                </a:solidFill>
                <a:latin typeface="Arial" panose="020B0604020202020204" pitchFamily="34" charset="0"/>
                <a:cs typeface="Arial" panose="020B0604020202020204" pitchFamily="34" charset="0"/>
              </a:rPr>
              <a:t>ACCORDING TO 2023 DATA FROM U.S. NEWS &amp;</a:t>
            </a:r>
          </a:p>
          <a:p>
            <a:r>
              <a:rPr lang="en-US" sz="2800" dirty="0">
                <a:solidFill>
                  <a:srgbClr val="FF0000"/>
                </a:solidFill>
                <a:latin typeface="Arial" panose="020B0604020202020204" pitchFamily="34" charset="0"/>
                <a:cs typeface="Arial" panose="020B0604020202020204" pitchFamily="34" charset="0"/>
              </a:rPr>
              <a:t>                       WORLD REPORT</a:t>
            </a:r>
          </a:p>
          <a:p>
            <a:endParaRPr lang="en-US" sz="2800" b="1" dirty="0">
              <a:solidFill>
                <a:srgbClr val="FF0000"/>
              </a:solidFill>
              <a:latin typeface="Arial" panose="020B0604020202020204" pitchFamily="34" charset="0"/>
              <a:cs typeface="Arial" panose="020B0604020202020204" pitchFamily="34" charset="0"/>
            </a:endParaRPr>
          </a:p>
          <a:p>
            <a:r>
              <a:rPr lang="en-US" sz="2800" b="0" dirty="0">
                <a:solidFill>
                  <a:srgbClr val="FF0000"/>
                </a:solidFill>
                <a:latin typeface="Arial" panose="020B0604020202020204" pitchFamily="34" charset="0"/>
                <a:cs typeface="Arial" panose="020B0604020202020204" pitchFamily="34" charset="0"/>
              </a:rPr>
              <a:t>  AVERAGE COST OF THE FOUR MOST COMMON </a:t>
            </a:r>
          </a:p>
          <a:p>
            <a:r>
              <a:rPr lang="en-US" sz="2800" b="0" dirty="0">
                <a:solidFill>
                  <a:srgbClr val="FF0000"/>
                </a:solidFill>
                <a:latin typeface="Arial" panose="020B0604020202020204" pitchFamily="34" charset="0"/>
                <a:cs typeface="Arial" panose="020B0604020202020204" pitchFamily="34" charset="0"/>
              </a:rPr>
              <a:t>                 SPINAL SURGERIES IN THE USA:</a:t>
            </a:r>
          </a:p>
          <a:p>
            <a:endParaRPr lang="en-US" sz="2800" b="0" dirty="0">
              <a:solidFill>
                <a:srgbClr val="FF0000"/>
              </a:solidFill>
              <a:latin typeface="Arial" panose="020B0604020202020204" pitchFamily="34" charset="0"/>
              <a:cs typeface="Arial" panose="020B0604020202020204" pitchFamily="34" charset="0"/>
            </a:endParaRPr>
          </a:p>
          <a:p>
            <a:r>
              <a:rPr lang="en-US" sz="2800" dirty="0">
                <a:solidFill>
                  <a:srgbClr val="FF0000"/>
                </a:solidFill>
                <a:latin typeface="Arial" panose="020B0604020202020204" pitchFamily="34" charset="0"/>
                <a:cs typeface="Arial" panose="020B0604020202020204" pitchFamily="34" charset="0"/>
              </a:rPr>
              <a:t>DISKECTOMY: </a:t>
            </a:r>
            <a:r>
              <a:rPr lang="en-US" sz="2800" b="0" dirty="0">
                <a:solidFill>
                  <a:srgbClr val="FF0000"/>
                </a:solidFill>
                <a:latin typeface="Arial" panose="020B0604020202020204" pitchFamily="34" charset="0"/>
                <a:cs typeface="Arial" panose="020B0604020202020204" pitchFamily="34" charset="0"/>
              </a:rPr>
              <a:t>Between 15,000 &amp; 35,000.00$</a:t>
            </a:r>
          </a:p>
          <a:p>
            <a:r>
              <a:rPr lang="en-US" sz="2800" dirty="0">
                <a:solidFill>
                  <a:srgbClr val="FF0000"/>
                </a:solidFill>
                <a:latin typeface="Arial" panose="020B0604020202020204" pitchFamily="34" charset="0"/>
                <a:cs typeface="Arial" panose="020B0604020202020204" pitchFamily="34" charset="0"/>
              </a:rPr>
              <a:t>LAMINECTOMY: </a:t>
            </a:r>
            <a:r>
              <a:rPr lang="en-US" sz="2800" b="0" dirty="0">
                <a:solidFill>
                  <a:srgbClr val="FF0000"/>
                </a:solidFill>
                <a:latin typeface="Arial" panose="020B0604020202020204" pitchFamily="34" charset="0"/>
                <a:cs typeface="Arial" panose="020B0604020202020204" pitchFamily="34" charset="0"/>
              </a:rPr>
              <a:t>From 50,000  to 90,000.00$</a:t>
            </a:r>
          </a:p>
          <a:p>
            <a:r>
              <a:rPr lang="en-US" sz="2800" dirty="0">
                <a:solidFill>
                  <a:srgbClr val="FF0000"/>
                </a:solidFill>
                <a:latin typeface="Arial" panose="020B0604020202020204" pitchFamily="34" charset="0"/>
                <a:cs typeface="Arial" panose="020B0604020202020204" pitchFamily="34" charset="0"/>
              </a:rPr>
              <a:t>SPINAL FUSION SURGERY: </a:t>
            </a:r>
            <a:r>
              <a:rPr lang="en-US" sz="2800" b="0" dirty="0">
                <a:solidFill>
                  <a:srgbClr val="FF0000"/>
                </a:solidFill>
                <a:latin typeface="Arial" panose="020B0604020202020204" pitchFamily="34" charset="0"/>
                <a:cs typeface="Arial" panose="020B0604020202020204" pitchFamily="34" charset="0"/>
              </a:rPr>
              <a:t>From 80,000 to  150,000 $ for patients with out insurance</a:t>
            </a:r>
          </a:p>
          <a:p>
            <a:r>
              <a:rPr lang="en-US" sz="2800" dirty="0">
                <a:solidFill>
                  <a:srgbClr val="FF0000"/>
                </a:solidFill>
                <a:latin typeface="Arial" panose="020B0604020202020204" pitchFamily="34" charset="0"/>
                <a:cs typeface="Arial" panose="020B0604020202020204" pitchFamily="34" charset="0"/>
              </a:rPr>
              <a:t>ARTIFICAL LUMBAR DISK SURGERY: </a:t>
            </a:r>
            <a:r>
              <a:rPr lang="en-US" sz="2800" b="0" dirty="0">
                <a:solidFill>
                  <a:srgbClr val="FF0000"/>
                </a:solidFill>
                <a:latin typeface="Arial" panose="020B0604020202020204" pitchFamily="34" charset="0"/>
                <a:cs typeface="Arial" panose="020B0604020202020204" pitchFamily="34" charset="0"/>
              </a:rPr>
              <a:t>from 20,000 to 70,000$</a:t>
            </a:r>
            <a:endParaRPr lang="en-US" sz="2800" dirty="0">
              <a:solidFill>
                <a:srgbClr val="FF0000"/>
              </a:solidFill>
              <a:latin typeface="Arial" panose="020B0604020202020204" pitchFamily="34" charset="0"/>
              <a:cs typeface="Arial" panose="020B0604020202020204" pitchFamily="34" charset="0"/>
            </a:endParaRPr>
          </a:p>
          <a:p>
            <a:endParaRPr lang="en-US" b="0" dirty="0">
              <a:solidFill>
                <a:srgbClr val="FF0000"/>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p:txBody>
          <a:bodyPr/>
          <a:lstStyle/>
          <a:p>
            <a:r>
              <a:rPr lang="en-US" sz="1000" dirty="0">
                <a:solidFill>
                  <a:schemeClr val="tx1"/>
                </a:solidFill>
              </a:rPr>
              <a:t>References 18</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28</a:t>
            </a:fld>
            <a:endParaRPr lang="en-US" noProof="0" dirty="0"/>
          </a:p>
        </p:txBody>
      </p:sp>
    </p:spTree>
    <p:extLst>
      <p:ext uri="{BB962C8B-B14F-4D97-AF65-F5344CB8AC3E}">
        <p14:creationId xmlns:p14="http://schemas.microsoft.com/office/powerpoint/2010/main" val="2472425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pPr>
              <a:lnSpc>
                <a:spcPct val="90000"/>
              </a:lnSpc>
            </a:pPr>
            <a:br>
              <a:rPr lang="en-US" sz="4400" dirty="0">
                <a:solidFill>
                  <a:schemeClr val="tx1"/>
                </a:solidFill>
              </a:rPr>
            </a:br>
            <a:r>
              <a:rPr lang="en-US" sz="4400" dirty="0">
                <a:solidFill>
                  <a:schemeClr val="tx1"/>
                </a:solidFill>
              </a:rPr>
              <a:t>Lumbar discectomies performed each year in us</a:t>
            </a:r>
            <a:br>
              <a:rPr lang="en-US" sz="4400" dirty="0">
                <a:solidFill>
                  <a:schemeClr val="tx1"/>
                </a:solidFill>
              </a:rPr>
            </a:br>
            <a:endParaRPr lang="en-US" sz="44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685800"/>
            <a:ext cx="4878959" cy="4603750"/>
          </a:xfrm>
        </p:spPr>
        <p:txBody>
          <a:bodyPr vert="horz" lIns="91440" tIns="45720" rIns="91440" bIns="45720" rtlCol="0" anchor="ctr">
            <a:normAutofit/>
          </a:bodyPr>
          <a:lstStyle/>
          <a:p>
            <a:pPr>
              <a:buFont typeface="Wingdings 3" panose="05040102010807070707" pitchFamily="18" charset="2"/>
              <a:buChar char=""/>
            </a:pPr>
            <a:r>
              <a:rPr lang="en-US" b="1" dirty="0">
                <a:solidFill>
                  <a:schemeClr val="tx1"/>
                </a:solidFill>
              </a:rPr>
              <a:t>Approximately 480,000</a:t>
            </a:r>
          </a:p>
          <a:p>
            <a:pPr>
              <a:buFont typeface="Wingdings 3" panose="05040102010807070707" pitchFamily="18" charset="2"/>
              <a:buChar char=""/>
            </a:pPr>
            <a:r>
              <a:rPr lang="en-US" b="1" dirty="0">
                <a:solidFill>
                  <a:schemeClr val="tx1"/>
                </a:solidFill>
              </a:rPr>
              <a:t>Approximately 132,000 anterior cervical discectomies and fusions</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References 19 ,20</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smtClean="0">
                <a:solidFill>
                  <a:schemeClr val="tx1"/>
                </a:solidFill>
                <a:effectLst/>
                <a:latin typeface="+mn-lt"/>
                <a:ea typeface="+mn-ea"/>
                <a:cs typeface="+mn-cs"/>
              </a:rPr>
              <a:pPr lvl="0">
                <a:spcAft>
                  <a:spcPts val="600"/>
                </a:spcAft>
              </a:pPr>
              <a:t>29</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1880032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8DED76B9-5273-4139-ACC9-B6E36ADE2385}"/>
              </a:ext>
            </a:extLst>
          </p:cNvPr>
          <p:cNvSpPr>
            <a:spLocks noGrp="1"/>
          </p:cNvSpPr>
          <p:nvPr>
            <p:ph type="title"/>
          </p:nvPr>
        </p:nvSpPr>
        <p:spPr>
          <a:xfrm>
            <a:off x="7532710" y="620722"/>
            <a:ext cx="3518748" cy="1142462"/>
          </a:xfrm>
        </p:spPr>
        <p:txBody>
          <a:bodyPr vert="horz" lIns="91440" tIns="45720" rIns="91440" bIns="45720" rtlCol="0" anchor="b">
            <a:normAutofit/>
          </a:bodyPr>
          <a:lstStyle/>
          <a:p>
            <a:r>
              <a:rPr lang="en-US" sz="2800" dirty="0">
                <a:solidFill>
                  <a:schemeClr val="tx1"/>
                </a:solidFill>
              </a:rPr>
              <a:t>Agenda</a:t>
            </a:r>
          </a:p>
        </p:txBody>
      </p:sp>
      <p:sp>
        <p:nvSpPr>
          <p:cNvPr id="20" name="Footer Placeholder 19">
            <a:extLst>
              <a:ext uri="{FF2B5EF4-FFF2-40B4-BE49-F238E27FC236}">
                <a16:creationId xmlns:a16="http://schemas.microsoft.com/office/drawing/2014/main" id="{6DB8AAF6-0D0C-4F4F-A10E-6A66E4A7BEC3}"/>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defTabSz="914400">
              <a:spcAft>
                <a:spcPts val="600"/>
              </a:spcAft>
            </a:pPr>
            <a:r>
              <a:rPr lang="en-US" b="0" i="0" kern="1200" dirty="0">
                <a:solidFill>
                  <a:schemeClr val="bg2">
                    <a:lumMod val="50000"/>
                  </a:schemeClr>
                </a:solidFill>
                <a:effectLst/>
                <a:latin typeface="+mn-lt"/>
                <a:ea typeface="+mn-ea"/>
                <a:cs typeface="+mn-cs"/>
              </a:rPr>
              <a:t>Presentation title</a:t>
            </a:r>
          </a:p>
        </p:txBody>
      </p:sp>
      <p:pic>
        <p:nvPicPr>
          <p:cNvPr id="5" name="Picture Placeholder 4" descr="A person standing on a rock">
            <a:extLst>
              <a:ext uri="{FF2B5EF4-FFF2-40B4-BE49-F238E27FC236}">
                <a16:creationId xmlns:a16="http://schemas.microsoft.com/office/drawing/2014/main" id="{633DBDDF-94F3-4001-919E-B56D62CE7A09}"/>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t="6640" r="-2" b="-2"/>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sp>
        <p:nvSpPr>
          <p:cNvPr id="18" name="Text Placeholder 17">
            <a:extLst>
              <a:ext uri="{FF2B5EF4-FFF2-40B4-BE49-F238E27FC236}">
                <a16:creationId xmlns:a16="http://schemas.microsoft.com/office/drawing/2014/main" id="{87F2C169-25EA-4609-BC8A-BCA7C433EEE4}"/>
              </a:ext>
            </a:extLst>
          </p:cNvPr>
          <p:cNvSpPr>
            <a:spLocks noGrp="1"/>
          </p:cNvSpPr>
          <p:nvPr>
            <p:ph type="body" sz="quarter" idx="15"/>
          </p:nvPr>
        </p:nvSpPr>
        <p:spPr>
          <a:xfrm>
            <a:off x="7532710" y="1822449"/>
            <a:ext cx="3479419" cy="3070226"/>
          </a:xfrm>
        </p:spPr>
        <p:txBody>
          <a:bodyPr vert="horz" lIns="91440" tIns="45720" rIns="91440" bIns="45720" rtlCol="0" anchor="t">
            <a:normAutofit fontScale="92500" lnSpcReduction="10000"/>
          </a:bodyPr>
          <a:lstStyle/>
          <a:p>
            <a:pPr>
              <a:lnSpc>
                <a:spcPct val="90000"/>
              </a:lnSpc>
              <a:buFont typeface="Wingdings 3" panose="05040102010807070707" pitchFamily="18" charset="2"/>
              <a:buChar char=""/>
            </a:pPr>
            <a:r>
              <a:rPr lang="en-US" sz="1400" dirty="0">
                <a:latin typeface="Arial" panose="020B0604020202020204" pitchFamily="34" charset="0"/>
                <a:cs typeface="Arial" panose="020B0604020202020204" pitchFamily="34" charset="0"/>
              </a:rPr>
              <a:t>The problem</a:t>
            </a:r>
          </a:p>
          <a:p>
            <a:pPr>
              <a:lnSpc>
                <a:spcPct val="90000"/>
              </a:lnSpc>
            </a:pPr>
            <a:r>
              <a:rPr lang="en-US" sz="1400" dirty="0">
                <a:latin typeface="Arial" panose="020B0604020202020204" pitchFamily="34" charset="0"/>
                <a:cs typeface="Arial" panose="020B0604020202020204" pitchFamily="34" charset="0"/>
              </a:rPr>
              <a:t>The human spine</a:t>
            </a:r>
          </a:p>
          <a:p>
            <a:pPr>
              <a:lnSpc>
                <a:spcPct val="90000"/>
              </a:lnSpc>
            </a:pPr>
            <a:r>
              <a:rPr lang="en-US" sz="1400" dirty="0">
                <a:latin typeface="Arial" panose="020B0604020202020204" pitchFamily="34" charset="0"/>
                <a:cs typeface="Arial" panose="020B0604020202020204" pitchFamily="34" charset="0"/>
              </a:rPr>
              <a:t>Intervertebral Disc</a:t>
            </a:r>
          </a:p>
          <a:p>
            <a:pPr>
              <a:lnSpc>
                <a:spcPct val="90000"/>
              </a:lnSpc>
            </a:pPr>
            <a:r>
              <a:rPr lang="en-US" sz="1400" dirty="0">
                <a:latin typeface="Arial" panose="020B0604020202020204" pitchFamily="34" charset="0"/>
                <a:cs typeface="Arial" panose="020B0604020202020204" pitchFamily="34" charset="0"/>
              </a:rPr>
              <a:t>Four stages of disc disease</a:t>
            </a:r>
          </a:p>
          <a:p>
            <a:pPr>
              <a:lnSpc>
                <a:spcPct val="90000"/>
              </a:lnSpc>
            </a:pPr>
            <a:r>
              <a:rPr lang="en-US" sz="1400" dirty="0">
                <a:latin typeface="Arial" panose="020B0604020202020204" pitchFamily="34" charset="0"/>
                <a:cs typeface="Arial" panose="020B0604020202020204" pitchFamily="34" charset="0"/>
              </a:rPr>
              <a:t>PAINFUL DAMAGED DISC SYDROME</a:t>
            </a:r>
          </a:p>
          <a:p>
            <a:pPr>
              <a:lnSpc>
                <a:spcPct val="90000"/>
              </a:lnSpc>
            </a:pPr>
            <a:r>
              <a:rPr lang="en-US" sz="1400" dirty="0">
                <a:latin typeface="Arial" panose="020B0604020202020204" pitchFamily="34" charset="0"/>
                <a:cs typeface="Arial" panose="020B0604020202020204" pitchFamily="34" charset="0"/>
              </a:rPr>
              <a:t>CAUSE OF PAIN</a:t>
            </a:r>
          </a:p>
          <a:p>
            <a:pPr>
              <a:lnSpc>
                <a:spcPct val="90000"/>
              </a:lnSpc>
            </a:pPr>
            <a:r>
              <a:rPr lang="en-US" sz="1400" dirty="0">
                <a:latin typeface="Arial" panose="020B0604020202020204" pitchFamily="34" charset="0"/>
                <a:cs typeface="Arial" panose="020B0604020202020204" pitchFamily="34" charset="0"/>
              </a:rPr>
              <a:t>STATISTICS</a:t>
            </a:r>
          </a:p>
          <a:p>
            <a:pPr>
              <a:lnSpc>
                <a:spcPct val="90000"/>
              </a:lnSpc>
            </a:pPr>
            <a:r>
              <a:rPr lang="en-US" sz="1400" dirty="0">
                <a:latin typeface="Arial" panose="020B0604020202020204" pitchFamily="34" charset="0"/>
                <a:cs typeface="Arial" panose="020B0604020202020204" pitchFamily="34" charset="0"/>
              </a:rPr>
              <a:t>CURRENT THERAPIES</a:t>
            </a:r>
          </a:p>
          <a:p>
            <a:pPr>
              <a:lnSpc>
                <a:spcPct val="90000"/>
              </a:lnSpc>
            </a:pPr>
            <a:r>
              <a:rPr lang="en-US" sz="1400" dirty="0">
                <a:latin typeface="Arial" panose="020B0604020202020204" pitchFamily="34" charset="0"/>
                <a:cs typeface="Arial" panose="020B0604020202020204" pitchFamily="34" charset="0"/>
              </a:rPr>
              <a:t>MEDICAL MERRY-GO-ROUND</a:t>
            </a:r>
          </a:p>
          <a:p>
            <a:pPr>
              <a:lnSpc>
                <a:spcPct val="90000"/>
              </a:lnSpc>
            </a:pPr>
            <a:endParaRPr lang="en-US" sz="1400" dirty="0">
              <a:latin typeface="Arial" panose="020B0604020202020204" pitchFamily="34" charset="0"/>
              <a:cs typeface="Arial" panose="020B0604020202020204" pitchFamily="34" charset="0"/>
            </a:endParaRPr>
          </a:p>
          <a:p>
            <a:pPr>
              <a:lnSpc>
                <a:spcPct val="90000"/>
              </a:lnSpc>
            </a:pPr>
            <a:r>
              <a:rPr lang="en-US" sz="1400" dirty="0">
                <a:solidFill>
                  <a:srgbClr val="FF0000"/>
                </a:solidFill>
                <a:latin typeface="Arial" panose="020B0604020202020204" pitchFamily="34" charset="0"/>
                <a:cs typeface="Arial" panose="020B0604020202020204" pitchFamily="34" charset="0"/>
              </a:rPr>
              <a:t>The Solution</a:t>
            </a:r>
          </a:p>
          <a:p>
            <a:pPr>
              <a:lnSpc>
                <a:spcPct val="90000"/>
              </a:lnSpc>
              <a:buFont typeface="Wingdings 3" panose="05040102010807070707" pitchFamily="18" charset="2"/>
              <a:buChar char=""/>
            </a:pPr>
            <a:endParaRPr lang="en-US" sz="1300" dirty="0"/>
          </a:p>
          <a:p>
            <a:pPr>
              <a:lnSpc>
                <a:spcPct val="90000"/>
              </a:lnSpc>
              <a:buFont typeface="Wingdings 3" panose="05040102010807070707" pitchFamily="18" charset="2"/>
              <a:buChar char=""/>
            </a:pPr>
            <a:endParaRPr lang="en-US" sz="1300" dirty="0"/>
          </a:p>
          <a:p>
            <a:pPr>
              <a:lnSpc>
                <a:spcPct val="90000"/>
              </a:lnSpc>
              <a:buFont typeface="Wingdings 3" panose="05040102010807070707" pitchFamily="18" charset="2"/>
              <a:buChar char=""/>
            </a:pPr>
            <a:endParaRPr lang="en-US" sz="1300" dirty="0"/>
          </a:p>
        </p:txBody>
      </p:sp>
      <p:sp>
        <p:nvSpPr>
          <p:cNvPr id="19" name="Date Placeholder 18">
            <a:extLst>
              <a:ext uri="{FF2B5EF4-FFF2-40B4-BE49-F238E27FC236}">
                <a16:creationId xmlns:a16="http://schemas.microsoft.com/office/drawing/2014/main" id="{CE93697D-BFA2-4D84-A860-BA620414419D}"/>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lvl="0" defTabSz="914400">
              <a:spcAft>
                <a:spcPts val="600"/>
              </a:spcAft>
            </a:pPr>
            <a:r>
              <a:rPr lang="en-US" noProof="0" dirty="0"/>
              <a:t>20XX</a:t>
            </a:r>
          </a:p>
        </p:txBody>
      </p:sp>
      <p:sp>
        <p:nvSpPr>
          <p:cNvPr id="21" name="Slide Number Placeholder 20">
            <a:extLst>
              <a:ext uri="{FF2B5EF4-FFF2-40B4-BE49-F238E27FC236}">
                <a16:creationId xmlns:a16="http://schemas.microsoft.com/office/drawing/2014/main" id="{C19BFBA5-3E41-40F8-9EFB-9DF730F5B6E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244D815C-8BF3-4ECF-A945-A2A7C2983AF9}" type="slidenum">
              <a:rPr lang="en-US" noProof="0" smtClean="0"/>
              <a:pPr lvl="0" defTabSz="914400">
                <a:spcAft>
                  <a:spcPts val="600"/>
                </a:spcAft>
              </a:pPr>
              <a:t>3</a:t>
            </a:fld>
            <a:endParaRPr lang="en-US" noProof="0" dirty="0"/>
          </a:p>
        </p:txBody>
      </p:sp>
    </p:spTree>
    <p:extLst>
      <p:ext uri="{BB962C8B-B14F-4D97-AF65-F5344CB8AC3E}">
        <p14:creationId xmlns:p14="http://schemas.microsoft.com/office/powerpoint/2010/main" val="2106347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pPr>
              <a:lnSpc>
                <a:spcPct val="90000"/>
              </a:lnSpc>
            </a:pPr>
            <a:br>
              <a:rPr lang="en-US" sz="4400" dirty="0">
                <a:solidFill>
                  <a:schemeClr val="tx1"/>
                </a:solidFill>
              </a:rPr>
            </a:br>
            <a:r>
              <a:rPr lang="en-US" sz="4400" dirty="0">
                <a:solidFill>
                  <a:schemeClr val="tx1"/>
                </a:solidFill>
              </a:rPr>
              <a:t>recurrent post discectomy lumbar disc herniation</a:t>
            </a:r>
            <a:br>
              <a:rPr lang="en-US" sz="4400" dirty="0">
                <a:solidFill>
                  <a:schemeClr val="tx1"/>
                </a:solidFill>
              </a:rPr>
            </a:br>
            <a:endParaRPr lang="en-US" sz="44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685800"/>
            <a:ext cx="4878959" cy="4603750"/>
          </a:xfrm>
        </p:spPr>
        <p:txBody>
          <a:bodyPr vert="horz" lIns="91440" tIns="45720" rIns="91440" bIns="45720" rtlCol="0" anchor="ctr">
            <a:normAutofit/>
          </a:bodyPr>
          <a:lstStyle/>
          <a:p>
            <a:pPr>
              <a:buFont typeface="Wingdings 3" panose="05040102010807070707" pitchFamily="18" charset="2"/>
              <a:buChar char=""/>
            </a:pPr>
            <a:r>
              <a:rPr lang="en-US" b="1" dirty="0">
                <a:solidFill>
                  <a:schemeClr val="tx1"/>
                </a:solidFill>
              </a:rPr>
              <a:t>Recurrent herniation of the nucleus propolis (</a:t>
            </a:r>
            <a:r>
              <a:rPr lang="en-US" dirty="0">
                <a:solidFill>
                  <a:schemeClr val="tx1"/>
                </a:solidFill>
              </a:rPr>
              <a:t>HNP</a:t>
            </a:r>
            <a:r>
              <a:rPr lang="en-US" b="1" dirty="0">
                <a:solidFill>
                  <a:schemeClr val="tx1"/>
                </a:solidFill>
              </a:rPr>
              <a:t>)and subsequent disc degeneration is a common problem, with reported rates between 2 and 25 percent.</a:t>
            </a:r>
          </a:p>
          <a:p>
            <a:endParaRPr lang="en-US" b="1" dirty="0">
              <a:solidFill>
                <a:schemeClr val="tx1"/>
              </a:solidFill>
            </a:endParaRPr>
          </a:p>
          <a:p>
            <a:pPr marL="0" indent="0">
              <a:buFont typeface="Wingdings 3" panose="05040102010807070707" pitchFamily="18" charset="2"/>
              <a:buChar char=""/>
            </a:pPr>
            <a:endParaRPr lang="en-US" b="1" dirty="0">
              <a:solidFill>
                <a:schemeClr val="tx1"/>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References  21, 22</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chemeClr val="tx1"/>
                </a:solidFill>
                <a:effectLst/>
                <a:latin typeface="+mn-lt"/>
                <a:ea typeface="+mn-ea"/>
                <a:cs typeface="+mn-cs"/>
              </a:rPr>
              <a:pPr lvl="0">
                <a:spcAft>
                  <a:spcPts val="600"/>
                </a:spcAft>
              </a:pPr>
              <a:t>30</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3418433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pPr>
              <a:lnSpc>
                <a:spcPct val="90000"/>
              </a:lnSpc>
            </a:pPr>
            <a:br>
              <a:rPr lang="en-US" sz="4000" dirty="0">
                <a:solidFill>
                  <a:schemeClr val="tx1"/>
                </a:solidFill>
              </a:rPr>
            </a:br>
            <a:r>
              <a:rPr lang="en-US" sz="4000" dirty="0">
                <a:solidFill>
                  <a:schemeClr val="tx1"/>
                </a:solidFill>
              </a:rPr>
              <a:t>lumbar discectomy associated with higher rates of lumbar fusion</a:t>
            </a:r>
            <a:br>
              <a:rPr lang="en-US" sz="4000" dirty="0">
                <a:solidFill>
                  <a:schemeClr val="tx1"/>
                </a:solidFill>
              </a:rPr>
            </a:br>
            <a:endParaRPr lang="en-US" sz="40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685800"/>
            <a:ext cx="4878959" cy="4603750"/>
          </a:xfrm>
        </p:spPr>
        <p:txBody>
          <a:bodyPr vert="horz" lIns="91440" tIns="45720" rIns="91440" bIns="45720" rtlCol="0" anchor="ctr">
            <a:normAutofit/>
          </a:bodyPr>
          <a:lstStyle/>
          <a:p>
            <a:pPr marL="0" indent="0">
              <a:lnSpc>
                <a:spcPct val="90000"/>
              </a:lnSpc>
              <a:buFont typeface="Wingdings 3" panose="05040102010807070707" pitchFamily="18" charset="2"/>
              <a:buChar char=""/>
            </a:pPr>
            <a:endParaRPr lang="en-US" sz="2200" b="1" dirty="0">
              <a:solidFill>
                <a:schemeClr val="tx1"/>
              </a:solidFill>
            </a:endParaRPr>
          </a:p>
          <a:p>
            <a:pPr marL="0" indent="0">
              <a:lnSpc>
                <a:spcPct val="90000"/>
              </a:lnSpc>
              <a:buFont typeface="Wingdings 3" panose="05040102010807070707" pitchFamily="18" charset="2"/>
              <a:buChar char=""/>
            </a:pPr>
            <a:endParaRPr lang="en-US" sz="2200" b="1" dirty="0">
              <a:solidFill>
                <a:schemeClr val="tx1"/>
              </a:solidFill>
            </a:endParaRPr>
          </a:p>
          <a:p>
            <a:pPr marL="0" indent="0">
              <a:lnSpc>
                <a:spcPct val="90000"/>
              </a:lnSpc>
              <a:buFont typeface="Wingdings 3" panose="05040102010807070707" pitchFamily="18" charset="2"/>
              <a:buChar char=""/>
            </a:pPr>
            <a:r>
              <a:rPr lang="en-US" sz="2200" b="1" dirty="0">
                <a:solidFill>
                  <a:schemeClr val="tx1"/>
                </a:solidFill>
              </a:rPr>
              <a:t>We found that people who had a lumbar discectomy procedure were 2.97% more likely to undergo a lumbar fusion. </a:t>
            </a:r>
          </a:p>
          <a:p>
            <a:pPr marL="0" indent="0">
              <a:lnSpc>
                <a:spcPct val="90000"/>
              </a:lnSpc>
              <a:buFont typeface="Wingdings 3" panose="05040102010807070707" pitchFamily="18" charset="2"/>
              <a:buChar char=""/>
            </a:pPr>
            <a:endParaRPr lang="en-US" sz="2200" b="1" dirty="0">
              <a:solidFill>
                <a:schemeClr val="tx1"/>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 23</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chemeClr val="tx1"/>
                </a:solidFill>
                <a:effectLst/>
                <a:latin typeface="+mn-lt"/>
                <a:ea typeface="+mn-ea"/>
                <a:cs typeface="+mn-cs"/>
              </a:rPr>
              <a:pPr lvl="0">
                <a:spcAft>
                  <a:spcPts val="600"/>
                </a:spcAft>
              </a:pPr>
              <a:t>31</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323118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br>
              <a:rPr lang="en-US" sz="5200" dirty="0">
                <a:solidFill>
                  <a:schemeClr val="tx1"/>
                </a:solidFill>
              </a:rPr>
            </a:br>
            <a:r>
              <a:rPr lang="en-US" sz="5200" dirty="0">
                <a:solidFill>
                  <a:schemeClr val="tx1"/>
                </a:solidFill>
              </a:rPr>
              <a:t>Diabetic patients</a:t>
            </a:r>
            <a:br>
              <a:rPr lang="en-US" sz="5200" dirty="0">
                <a:solidFill>
                  <a:schemeClr val="tx1"/>
                </a:solidFill>
              </a:rPr>
            </a:br>
            <a:endParaRPr lang="en-US" sz="52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685800"/>
            <a:ext cx="4878959" cy="4603750"/>
          </a:xfrm>
        </p:spPr>
        <p:txBody>
          <a:bodyPr vert="horz" lIns="91440" tIns="45720" rIns="91440" bIns="45720" rtlCol="0" anchor="ctr">
            <a:normAutofit/>
          </a:bodyPr>
          <a:lstStyle/>
          <a:p>
            <a:pPr marL="0" indent="0">
              <a:buFont typeface="Wingdings 3" panose="05040102010807070707" pitchFamily="18" charset="2"/>
              <a:buChar char=""/>
            </a:pPr>
            <a:endParaRPr lang="en-US" b="1" dirty="0">
              <a:solidFill>
                <a:schemeClr val="tx1"/>
              </a:solidFill>
            </a:endParaRPr>
          </a:p>
          <a:p>
            <a:pPr marL="0" indent="0">
              <a:buFont typeface="Wingdings 3" panose="05040102010807070707" pitchFamily="18" charset="2"/>
              <a:buChar char=""/>
            </a:pPr>
            <a:endParaRPr lang="en-US" b="1" dirty="0">
              <a:solidFill>
                <a:schemeClr val="tx1"/>
              </a:solidFill>
            </a:endParaRPr>
          </a:p>
          <a:p>
            <a:pPr marL="0" indent="0">
              <a:buFont typeface="Wingdings 3" panose="05040102010807070707" pitchFamily="18" charset="2"/>
              <a:buChar char=""/>
            </a:pPr>
            <a:r>
              <a:rPr lang="en-US" b="1" dirty="0">
                <a:solidFill>
                  <a:schemeClr val="tx1"/>
                </a:solidFill>
              </a:rPr>
              <a:t>Diabetic patients requiring lumbar discectomy; 28 percent required re-operation.</a:t>
            </a:r>
          </a:p>
          <a:p>
            <a:pPr marL="0" indent="0">
              <a:buFont typeface="Wingdings 3" panose="05040102010807070707" pitchFamily="18" charset="2"/>
              <a:buChar char=""/>
            </a:pPr>
            <a:endParaRPr lang="en-US" b="1" dirty="0">
              <a:solidFill>
                <a:schemeClr val="tx1"/>
              </a:solidFill>
            </a:endParaRPr>
          </a:p>
          <a:p>
            <a:pPr marL="0" indent="0">
              <a:buFont typeface="Wingdings 3" panose="05040102010807070707" pitchFamily="18" charset="2"/>
              <a:buChar char=""/>
            </a:pPr>
            <a:endParaRPr lang="en-US" b="1" dirty="0">
              <a:solidFill>
                <a:schemeClr val="tx1"/>
              </a:solidFill>
            </a:endParaRPr>
          </a:p>
          <a:p>
            <a:pPr marL="0" indent="0">
              <a:buFont typeface="Wingdings 3" panose="05040102010807070707" pitchFamily="18" charset="2"/>
              <a:buChar char=""/>
            </a:pPr>
            <a:endParaRPr lang="en-US" b="1" dirty="0">
              <a:solidFill>
                <a:schemeClr val="tx1"/>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 24</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chemeClr val="tx1"/>
                </a:solidFill>
                <a:effectLst/>
                <a:latin typeface="+mn-lt"/>
                <a:ea typeface="+mn-ea"/>
                <a:cs typeface="+mn-cs"/>
              </a:rPr>
              <a:pPr lvl="0">
                <a:spcAft>
                  <a:spcPts val="600"/>
                </a:spcAft>
              </a:pPr>
              <a:t>32</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3193111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br>
              <a:rPr lang="en-US" sz="5200" dirty="0">
                <a:solidFill>
                  <a:schemeClr val="tx1"/>
                </a:solidFill>
              </a:rPr>
            </a:br>
            <a:r>
              <a:rPr lang="en-US" sz="5200" dirty="0">
                <a:solidFill>
                  <a:schemeClr val="tx1"/>
                </a:solidFill>
              </a:rPr>
              <a:t>spinal fusion</a:t>
            </a:r>
            <a:br>
              <a:rPr lang="en-US" sz="5200" dirty="0">
                <a:solidFill>
                  <a:schemeClr val="tx1"/>
                </a:solidFill>
              </a:rPr>
            </a:br>
            <a:r>
              <a:rPr lang="en-US" sz="5200" dirty="0">
                <a:solidFill>
                  <a:schemeClr val="tx1"/>
                </a:solidFill>
              </a:rPr>
              <a:t>IN THE us  annually</a:t>
            </a:r>
            <a:br>
              <a:rPr lang="en-US" sz="5200" dirty="0">
                <a:solidFill>
                  <a:schemeClr val="tx1"/>
                </a:solidFill>
              </a:rPr>
            </a:br>
            <a:endParaRPr lang="en-US" sz="52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685800"/>
            <a:ext cx="4878959" cy="4603750"/>
          </a:xfrm>
        </p:spPr>
        <p:txBody>
          <a:bodyPr vert="horz" lIns="91440" tIns="45720" rIns="91440" bIns="45720" rtlCol="0" anchor="ctr">
            <a:normAutofit/>
          </a:bodyPr>
          <a:lstStyle/>
          <a:p>
            <a:pPr marL="0" indent="0">
              <a:lnSpc>
                <a:spcPct val="90000"/>
              </a:lnSpc>
              <a:buFont typeface="Wingdings 3" panose="05040102010807070707" pitchFamily="18" charset="2"/>
              <a:buChar char=""/>
            </a:pPr>
            <a:endParaRPr lang="en-US" sz="2000" b="1" dirty="0">
              <a:solidFill>
                <a:schemeClr val="tx1"/>
              </a:solidFill>
            </a:endParaRPr>
          </a:p>
          <a:p>
            <a:pPr marL="0" indent="0">
              <a:lnSpc>
                <a:spcPct val="90000"/>
              </a:lnSpc>
              <a:buFont typeface="Wingdings 3" panose="05040102010807070707" pitchFamily="18" charset="2"/>
              <a:buChar char=""/>
            </a:pPr>
            <a:endParaRPr lang="en-US" sz="2000" b="1" dirty="0">
              <a:solidFill>
                <a:schemeClr val="tx1"/>
              </a:solidFill>
            </a:endParaRPr>
          </a:p>
          <a:p>
            <a:pPr>
              <a:lnSpc>
                <a:spcPct val="90000"/>
              </a:lnSpc>
              <a:buFont typeface="Wingdings 3" panose="05040102010807070707" pitchFamily="18" charset="2"/>
              <a:buChar char=""/>
            </a:pPr>
            <a:endParaRPr lang="en-US" sz="2000" b="1" dirty="0">
              <a:solidFill>
                <a:schemeClr val="tx1"/>
              </a:solidFill>
            </a:endParaRPr>
          </a:p>
          <a:p>
            <a:pPr>
              <a:lnSpc>
                <a:spcPct val="90000"/>
              </a:lnSpc>
              <a:buFont typeface="Wingdings 3" panose="05040102010807070707" pitchFamily="18" charset="2"/>
              <a:buChar char=""/>
            </a:pPr>
            <a:endParaRPr lang="en-US" sz="2000" b="1" dirty="0">
              <a:solidFill>
                <a:schemeClr val="tx1"/>
              </a:solidFill>
            </a:endParaRPr>
          </a:p>
          <a:p>
            <a:pPr>
              <a:lnSpc>
                <a:spcPct val="90000"/>
              </a:lnSpc>
              <a:buFont typeface="Wingdings 3" panose="05040102010807070707" pitchFamily="18" charset="2"/>
              <a:buChar char=""/>
            </a:pPr>
            <a:r>
              <a:rPr lang="en-US" sz="2000" b="1" dirty="0">
                <a:solidFill>
                  <a:schemeClr val="tx1"/>
                </a:solidFill>
              </a:rPr>
              <a:t>Approximately 210,000 lumbar fusions</a:t>
            </a:r>
          </a:p>
          <a:p>
            <a:pPr>
              <a:lnSpc>
                <a:spcPct val="90000"/>
              </a:lnSpc>
              <a:buFont typeface="Wingdings 3" panose="05040102010807070707" pitchFamily="18" charset="2"/>
              <a:buChar char=""/>
            </a:pPr>
            <a:endParaRPr lang="en-US" sz="2000" b="1" dirty="0">
              <a:solidFill>
                <a:schemeClr val="tx1"/>
              </a:solidFill>
            </a:endParaRPr>
          </a:p>
          <a:p>
            <a:pPr>
              <a:lnSpc>
                <a:spcPct val="90000"/>
              </a:lnSpc>
              <a:buFont typeface="Wingdings 3" panose="05040102010807070707" pitchFamily="18" charset="2"/>
              <a:buChar char=""/>
            </a:pPr>
            <a:r>
              <a:rPr lang="en-US" sz="2000" b="1" dirty="0">
                <a:solidFill>
                  <a:schemeClr val="tx1"/>
                </a:solidFill>
              </a:rPr>
              <a:t>Approximately 24,000 thoracic fusions</a:t>
            </a:r>
          </a:p>
          <a:p>
            <a:pPr>
              <a:lnSpc>
                <a:spcPct val="90000"/>
              </a:lnSpc>
              <a:buFont typeface="Wingdings 3" panose="05040102010807070707" pitchFamily="18" charset="2"/>
              <a:buChar char=""/>
            </a:pPr>
            <a:endParaRPr lang="en-US" sz="2000" b="1" dirty="0">
              <a:solidFill>
                <a:schemeClr val="tx1"/>
              </a:solidFill>
            </a:endParaRPr>
          </a:p>
          <a:p>
            <a:pPr>
              <a:lnSpc>
                <a:spcPct val="90000"/>
              </a:lnSpc>
              <a:buFont typeface="Wingdings 3" panose="05040102010807070707" pitchFamily="18" charset="2"/>
              <a:buChar char=""/>
            </a:pPr>
            <a:r>
              <a:rPr lang="en-US" sz="2000" b="1" dirty="0">
                <a:solidFill>
                  <a:schemeClr val="tx1"/>
                </a:solidFill>
              </a:rPr>
              <a:t>Approximately 157,000 cervical fusions</a:t>
            </a:r>
          </a:p>
          <a:p>
            <a:pPr>
              <a:lnSpc>
                <a:spcPct val="90000"/>
              </a:lnSpc>
              <a:buFont typeface="Wingdings 3" panose="05040102010807070707" pitchFamily="18" charset="2"/>
              <a:buChar char=""/>
            </a:pPr>
            <a:endParaRPr lang="en-US" sz="2000" b="1" dirty="0">
              <a:solidFill>
                <a:schemeClr val="tx1"/>
              </a:solidFill>
            </a:endParaRPr>
          </a:p>
          <a:p>
            <a:pPr marL="0" indent="0">
              <a:lnSpc>
                <a:spcPct val="90000"/>
              </a:lnSpc>
              <a:buFont typeface="Wingdings 3" panose="05040102010807070707" pitchFamily="18" charset="2"/>
              <a:buChar char=""/>
            </a:pPr>
            <a:endParaRPr lang="en-US" sz="2000" b="1" dirty="0">
              <a:solidFill>
                <a:schemeClr val="tx1"/>
              </a:solidFill>
            </a:endParaRPr>
          </a:p>
          <a:p>
            <a:pPr marL="0" indent="0">
              <a:lnSpc>
                <a:spcPct val="90000"/>
              </a:lnSpc>
              <a:buFont typeface="Wingdings 3" panose="05040102010807070707" pitchFamily="18" charset="2"/>
              <a:buChar char=""/>
            </a:pPr>
            <a:endParaRPr lang="en-US" sz="2000" b="1" dirty="0">
              <a:solidFill>
                <a:schemeClr val="tx1"/>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 25</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chemeClr val="tx1"/>
                </a:solidFill>
                <a:effectLst/>
                <a:latin typeface="+mn-lt"/>
                <a:ea typeface="+mn-ea"/>
                <a:cs typeface="+mn-cs"/>
              </a:rPr>
              <a:pPr lvl="0">
                <a:spcAft>
                  <a:spcPts val="600"/>
                </a:spcAft>
              </a:pPr>
              <a:t>33</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785974326"/>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C610-3DED-8836-912D-7ECEF5C79763}"/>
              </a:ext>
            </a:extLst>
          </p:cNvPr>
          <p:cNvSpPr>
            <a:spLocks noGrp="1"/>
          </p:cNvSpPr>
          <p:nvPr>
            <p:ph type="title"/>
          </p:nvPr>
        </p:nvSpPr>
        <p:spPr>
          <a:xfrm>
            <a:off x="109057" y="183988"/>
            <a:ext cx="11176915" cy="803380"/>
          </a:xfrm>
        </p:spPr>
        <p:txBody>
          <a:bodyPr/>
          <a:lstStyle/>
          <a:p>
            <a:pPr algn="ctr"/>
            <a:r>
              <a:rPr lang="en-US" dirty="0">
                <a:solidFill>
                  <a:schemeClr val="tx1"/>
                </a:solidFill>
              </a:rPr>
              <a:t>Lumbar Fusions nationwide</a:t>
            </a:r>
          </a:p>
        </p:txBody>
      </p:sp>
      <p:sp>
        <p:nvSpPr>
          <p:cNvPr id="5" name="Text Placeholder 4">
            <a:extLst>
              <a:ext uri="{FF2B5EF4-FFF2-40B4-BE49-F238E27FC236}">
                <a16:creationId xmlns:a16="http://schemas.microsoft.com/office/drawing/2014/main" id="{CD1F334C-455A-058C-7D2B-E8E26ECAB2E8}"/>
              </a:ext>
            </a:extLst>
          </p:cNvPr>
          <p:cNvSpPr>
            <a:spLocks noGrp="1"/>
          </p:cNvSpPr>
          <p:nvPr>
            <p:ph type="body" sz="quarter" idx="18"/>
          </p:nvPr>
        </p:nvSpPr>
        <p:spPr>
          <a:xfrm>
            <a:off x="4362213" y="2217199"/>
            <a:ext cx="3327366" cy="597604"/>
          </a:xfrm>
        </p:spPr>
        <p:txBody>
          <a:bodyPr/>
          <a:lstStyle/>
          <a:p>
            <a:endParaRPr lang="en-US" dirty="0"/>
          </a:p>
        </p:txBody>
      </p:sp>
      <p:sp>
        <p:nvSpPr>
          <p:cNvPr id="6" name="Text Placeholder 5">
            <a:extLst>
              <a:ext uri="{FF2B5EF4-FFF2-40B4-BE49-F238E27FC236}">
                <a16:creationId xmlns:a16="http://schemas.microsoft.com/office/drawing/2014/main" id="{D5CC39E1-FD25-9B49-4104-41A5A0A8DCD3}"/>
              </a:ext>
            </a:extLst>
          </p:cNvPr>
          <p:cNvSpPr>
            <a:spLocks noGrp="1"/>
          </p:cNvSpPr>
          <p:nvPr>
            <p:ph type="body" sz="quarter" idx="20"/>
          </p:nvPr>
        </p:nvSpPr>
        <p:spPr/>
        <p:txBody>
          <a:bodyPr/>
          <a:lstStyle/>
          <a:p>
            <a:endParaRPr lang="en-US" dirty="0"/>
          </a:p>
        </p:txBody>
      </p:sp>
      <p:sp>
        <p:nvSpPr>
          <p:cNvPr id="9" name="Footer Placeholder 8">
            <a:extLst>
              <a:ext uri="{FF2B5EF4-FFF2-40B4-BE49-F238E27FC236}">
                <a16:creationId xmlns:a16="http://schemas.microsoft.com/office/drawing/2014/main" id="{9158C831-A3A6-1600-F298-29F679168732}"/>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Avenir Next LT Pro"/>
                <a:ea typeface="+mn-ea"/>
                <a:cs typeface="+mn-cs"/>
              </a:rPr>
              <a:t>Presentation title</a:t>
            </a:r>
          </a:p>
        </p:txBody>
      </p:sp>
      <p:sp>
        <p:nvSpPr>
          <p:cNvPr id="10" name="Date Placeholder 9">
            <a:extLst>
              <a:ext uri="{FF2B5EF4-FFF2-40B4-BE49-F238E27FC236}">
                <a16:creationId xmlns:a16="http://schemas.microsoft.com/office/drawing/2014/main" id="{7F71B8D1-F50A-4D04-F3B8-89D768943927}"/>
              </a:ext>
            </a:extLst>
          </p:cNvPr>
          <p:cNvSpPr>
            <a:spLocks noGrp="1"/>
          </p:cNvSpPr>
          <p:nvPr>
            <p:ph type="dt" sz="half" idx="10"/>
          </p:nvPr>
        </p:nvSpPr>
        <p:spPr/>
        <p:txBody>
          <a:bodyPr/>
          <a:lstStyle/>
          <a:p>
            <a:pPr>
              <a:defRPr/>
            </a:pPr>
            <a:r>
              <a:rPr lang="en-US" dirty="0">
                <a:solidFill>
                  <a:prstClr val="black"/>
                </a:solidFill>
              </a:rPr>
              <a:t>20XX</a:t>
            </a:r>
          </a:p>
        </p:txBody>
      </p:sp>
      <p:sp>
        <p:nvSpPr>
          <p:cNvPr id="11" name="Slide Number Placeholder 10">
            <a:extLst>
              <a:ext uri="{FF2B5EF4-FFF2-40B4-BE49-F238E27FC236}">
                <a16:creationId xmlns:a16="http://schemas.microsoft.com/office/drawing/2014/main" id="{603B0493-0637-FAA8-EB06-289360C4A10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dirty="0">
              <a:ln>
                <a:noFill/>
              </a:ln>
              <a:solidFill>
                <a:prstClr val="black"/>
              </a:solidFill>
              <a:effectLst/>
              <a:uLnTx/>
              <a:uFillTx/>
              <a:latin typeface="Avenir Next LT Pro"/>
              <a:ea typeface="+mn-ea"/>
              <a:cs typeface="+mn-cs"/>
            </a:endParaRPr>
          </a:p>
        </p:txBody>
      </p:sp>
      <p:pic>
        <p:nvPicPr>
          <p:cNvPr id="1026" name="Picture 2" descr="Dartmouth Medicine Magazine :: Moving Back Care Forward">
            <a:extLst>
              <a:ext uri="{FF2B5EF4-FFF2-40B4-BE49-F238E27FC236}">
                <a16:creationId xmlns:a16="http://schemas.microsoft.com/office/drawing/2014/main" id="{A7B53A66-7075-93E4-2986-623D1B1E6C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479" y="1248344"/>
            <a:ext cx="6358855" cy="52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1104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266369" y="183988"/>
            <a:ext cx="11398194" cy="803380"/>
          </a:xfrm>
        </p:spPr>
        <p:txBody>
          <a:bodyPr>
            <a:normAutofit fontScale="90000"/>
          </a:bodyPr>
          <a:lstStyle/>
          <a:p>
            <a:pPr algn="ctr"/>
            <a:br>
              <a:rPr lang="en-US" dirty="0"/>
            </a:br>
            <a:br>
              <a:rPr lang="en-US" dirty="0"/>
            </a:br>
            <a:endParaRPr lang="en-US" dirty="0"/>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851192" y="1415845"/>
            <a:ext cx="9087937" cy="2822200"/>
          </a:xfrm>
        </p:spPr>
        <p:txBody>
          <a:bodyPr>
            <a:normAutofit fontScale="40000" lnSpcReduction="20000"/>
          </a:bodyPr>
          <a:lstStyle/>
          <a:p>
            <a:pPr marL="0" indent="0">
              <a:buNone/>
            </a:pPr>
            <a:endParaRPr lang="en-US" sz="2800" b="1" dirty="0">
              <a:solidFill>
                <a:schemeClr val="bg1"/>
              </a:solidFill>
            </a:endParaRPr>
          </a:p>
          <a:p>
            <a:pPr marL="0" indent="0">
              <a:buNone/>
            </a:pPr>
            <a:endParaRPr lang="en-US" sz="2800" b="1" dirty="0">
              <a:solidFill>
                <a:schemeClr val="bg1"/>
              </a:solidFill>
            </a:endParaRPr>
          </a:p>
          <a:p>
            <a:pPr>
              <a:buFont typeface="Wingdings" panose="05000000000000000000" pitchFamily="2" charset="2"/>
              <a:buChar char="Ø"/>
            </a:pPr>
            <a:endParaRPr lang="en-US" sz="2800" b="1" dirty="0">
              <a:solidFill>
                <a:schemeClr val="bg1"/>
              </a:solidFill>
            </a:endParaRPr>
          </a:p>
          <a:p>
            <a:pPr>
              <a:buFont typeface="Wingdings" panose="05000000000000000000" pitchFamily="2" charset="2"/>
              <a:buChar char="Ø"/>
            </a:pPr>
            <a:endParaRPr lang="en-US" sz="2800" b="1" dirty="0">
              <a:solidFill>
                <a:schemeClr val="bg1"/>
              </a:solidFill>
            </a:endParaRPr>
          </a:p>
          <a:p>
            <a:pPr marL="0" indent="0">
              <a:buNone/>
            </a:pPr>
            <a:r>
              <a:rPr lang="en-US" sz="8600" b="1" dirty="0">
                <a:solidFill>
                  <a:schemeClr val="bg1"/>
                </a:solidFill>
              </a:rPr>
              <a:t>Between 5-30% of patients having spinal fusion surgery report on-going pain</a:t>
            </a:r>
          </a:p>
          <a:p>
            <a:pPr marL="0" indent="0">
              <a:buNone/>
            </a:pPr>
            <a:endParaRPr lang="en-US" sz="2800" b="1" dirty="0">
              <a:solidFill>
                <a:schemeClr val="bg1"/>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p:txBody>
          <a:bodyPr/>
          <a:lstStyle/>
          <a:p>
            <a:r>
              <a:rPr lang="en-US" sz="1000" dirty="0">
                <a:solidFill>
                  <a:schemeClr val="tx1"/>
                </a:solidFill>
              </a:rPr>
              <a:t>References 12</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35</a:t>
            </a:fld>
            <a:endParaRPr lang="en-US" noProof="0" dirty="0"/>
          </a:p>
        </p:txBody>
      </p:sp>
      <p:sp>
        <p:nvSpPr>
          <p:cNvPr id="5" name="TextBox 4">
            <a:extLst>
              <a:ext uri="{FF2B5EF4-FFF2-40B4-BE49-F238E27FC236}">
                <a16:creationId xmlns:a16="http://schemas.microsoft.com/office/drawing/2014/main" id="{B8F52714-3DC7-4802-30CB-0030A0570C88}"/>
              </a:ext>
            </a:extLst>
          </p:cNvPr>
          <p:cNvSpPr txBox="1"/>
          <p:nvPr/>
        </p:nvSpPr>
        <p:spPr>
          <a:xfrm>
            <a:off x="5276806" y="183988"/>
            <a:ext cx="1246195" cy="646331"/>
          </a:xfrm>
          <a:prstGeom prst="rect">
            <a:avLst/>
          </a:prstGeom>
          <a:noFill/>
        </p:spPr>
        <p:txBody>
          <a:bodyPr wrap="square" rtlCol="0">
            <a:spAutoFit/>
          </a:bodyPr>
          <a:lstStyle/>
          <a:p>
            <a:r>
              <a:rPr lang="en-US" sz="3600" dirty="0">
                <a:solidFill>
                  <a:srgbClr val="FF0000"/>
                </a:solidFill>
              </a:rPr>
              <a:t>PAIN</a:t>
            </a:r>
          </a:p>
        </p:txBody>
      </p:sp>
    </p:spTree>
    <p:extLst>
      <p:ext uri="{BB962C8B-B14F-4D97-AF65-F5344CB8AC3E}">
        <p14:creationId xmlns:p14="http://schemas.microsoft.com/office/powerpoint/2010/main" val="164282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7532710" y="628617"/>
            <a:ext cx="3971902" cy="3028983"/>
          </a:xfrm>
        </p:spPr>
        <p:txBody>
          <a:bodyPr vert="horz" lIns="91440" tIns="45720" rIns="91440" bIns="45720" rtlCol="0" anchor="b">
            <a:normAutofit/>
          </a:bodyPr>
          <a:lstStyle/>
          <a:p>
            <a:r>
              <a:rPr lang="en-US" sz="4800" dirty="0">
                <a:solidFill>
                  <a:schemeClr val="tx1"/>
                </a:solidFill>
              </a:rPr>
              <a:t>The solution</a:t>
            </a:r>
          </a:p>
        </p:txBody>
      </p:sp>
      <p:pic>
        <p:nvPicPr>
          <p:cNvPr id="1026" name="Picture 2" descr="Good Day Sunshine: Could Morning Light Help Keep Us Lean? : Shots - Health  News : NPR">
            <a:extLst>
              <a:ext uri="{FF2B5EF4-FFF2-40B4-BE49-F238E27FC236}">
                <a16:creationId xmlns:a16="http://schemas.microsoft.com/office/drawing/2014/main" id="{77979609-4037-1C7E-E699-0FD80F3E37FB}"/>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9355" b="9355"/>
          <a:stretch>
            <a:fillRect/>
          </a:stretch>
        </p:blipFill>
        <p:spPr bwMode="auto">
          <a:xfrm>
            <a:off x="4253579" y="1777993"/>
            <a:ext cx="2790846" cy="127046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lvl="0" defTabSz="914400">
              <a:spcAft>
                <a:spcPts val="600"/>
              </a:spcAft>
            </a:pPr>
            <a:r>
              <a:rPr lang="en-US" b="0" i="0" kern="1200" noProof="0" dirty="0">
                <a:solidFill>
                  <a:schemeClr val="bg2">
                    <a:lumMod val="50000"/>
                  </a:schemeClr>
                </a:solidFill>
                <a:effectLst/>
                <a:latin typeface="+mn-lt"/>
                <a:ea typeface="+mn-ea"/>
                <a:cs typeface="+mn-cs"/>
              </a:rPr>
              <a:t>Presentation title</a:t>
            </a:r>
          </a:p>
        </p:txBody>
      </p:sp>
      <p:pic>
        <p:nvPicPr>
          <p:cNvPr id="1028" name="Picture 4" descr="Evolution stages of man from walking on all fours back to bent over  computer Stock Images">
            <a:extLst>
              <a:ext uri="{FF2B5EF4-FFF2-40B4-BE49-F238E27FC236}">
                <a16:creationId xmlns:a16="http://schemas.microsoft.com/office/drawing/2014/main" id="{D6B4C3FB-824B-BCB4-2828-A938CF4A8F73}"/>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7717" b="7717"/>
          <a:stretch>
            <a:fillRect/>
          </a:stretch>
        </p:blipFill>
        <p:spPr bwMode="auto">
          <a:xfrm>
            <a:off x="799073" y="3636572"/>
            <a:ext cx="3314980" cy="1087169"/>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8D2C1D6-521E-4B36-BBF3-F3613BE0A718}"/>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defTabSz="914400">
              <a:spcAft>
                <a:spcPts val="600"/>
              </a:spcAft>
            </a:pPr>
            <a:r>
              <a:rPr lang="en-US" dirty="0">
                <a:solidFill>
                  <a:schemeClr val="bg2">
                    <a:lumMod val="50000"/>
                  </a:schemeClr>
                </a:solidFill>
              </a:rPr>
              <a:t>20XX</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2722F022-211C-4882-844C-086FEA6806AA}" type="slidenum">
              <a:rPr lang="en-US" noProof="0" smtClean="0">
                <a:solidFill>
                  <a:schemeClr val="bg2">
                    <a:lumMod val="50000"/>
                  </a:schemeClr>
                </a:solidFill>
              </a:rPr>
              <a:pPr lvl="0" defTabSz="914400">
                <a:spcAft>
                  <a:spcPts val="600"/>
                </a:spcAft>
              </a:pPr>
              <a:t>36</a:t>
            </a:fld>
            <a:endParaRPr lang="en-US" noProof="0" dirty="0">
              <a:solidFill>
                <a:schemeClr val="bg2">
                  <a:lumMod val="50000"/>
                </a:schemeClr>
              </a:solidFill>
            </a:endParaRPr>
          </a:p>
        </p:txBody>
      </p:sp>
    </p:spTree>
    <p:extLst>
      <p:ext uri="{BB962C8B-B14F-4D97-AF65-F5344CB8AC3E}">
        <p14:creationId xmlns:p14="http://schemas.microsoft.com/office/powerpoint/2010/main" val="1348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084114" y="4487332"/>
            <a:ext cx="4205003" cy="1507067"/>
          </a:xfrm>
        </p:spPr>
        <p:txBody>
          <a:bodyPr vert="horz" lIns="91440" tIns="45720" rIns="91440" bIns="45720" rtlCol="0" anchor="ctr">
            <a:normAutofit/>
          </a:bodyPr>
          <a:lstStyle/>
          <a:p>
            <a:pPr algn="l">
              <a:lnSpc>
                <a:spcPct val="90000"/>
              </a:lnSpc>
            </a:pPr>
            <a:br>
              <a:rPr lang="en-US" sz="3200" dirty="0">
                <a:solidFill>
                  <a:srgbClr val="FFFFFF"/>
                </a:solidFill>
              </a:rPr>
            </a:br>
            <a:br>
              <a:rPr lang="en-US" sz="3200" dirty="0">
                <a:solidFill>
                  <a:srgbClr val="FFFFFF"/>
                </a:solidFill>
              </a:rPr>
            </a:br>
            <a:endParaRPr lang="en-US" sz="3200" dirty="0">
              <a:solidFill>
                <a:srgbClr val="FFFFFF"/>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337106" y="685800"/>
            <a:ext cx="10578545" cy="3615267"/>
          </a:xfrm>
        </p:spPr>
        <p:txBody>
          <a:bodyPr vert="horz" lIns="91440" tIns="45720" rIns="91440" bIns="45720" rtlCol="0" anchor="ctr">
            <a:normAutofit/>
          </a:bodyPr>
          <a:lstStyle/>
          <a:p>
            <a:pPr marL="0" indent="0">
              <a:buFont typeface="Wingdings 3" panose="05040102010807070707" pitchFamily="18" charset="2"/>
              <a:buChar char=""/>
            </a:pPr>
            <a:endParaRPr lang="en-US" sz="1800" b="1" dirty="0">
              <a:solidFill>
                <a:srgbClr val="0F496F"/>
              </a:solidFill>
            </a:endParaRPr>
          </a:p>
          <a:p>
            <a:pPr marL="0" indent="0">
              <a:buFont typeface="Wingdings 3" panose="05040102010807070707" pitchFamily="18" charset="2"/>
              <a:buChar char=""/>
            </a:pPr>
            <a:endParaRPr lang="en-US" sz="1800" b="1" dirty="0">
              <a:solidFill>
                <a:srgbClr val="0F496F"/>
              </a:solidFill>
            </a:endParaRPr>
          </a:p>
          <a:p>
            <a:pPr>
              <a:buFont typeface="Wingdings 3" panose="05040102010807070707" pitchFamily="18" charset="2"/>
              <a:buChar char=""/>
            </a:pPr>
            <a:endParaRPr lang="en-US" sz="1800" b="1" dirty="0">
              <a:solidFill>
                <a:srgbClr val="0F496F"/>
              </a:solidFill>
            </a:endParaRPr>
          </a:p>
          <a:p>
            <a:pPr>
              <a:buFont typeface="Wingdings 3" panose="05040102010807070707" pitchFamily="18" charset="2"/>
              <a:buChar char=""/>
            </a:pPr>
            <a:endParaRPr lang="en-US" sz="1800" b="1" dirty="0">
              <a:solidFill>
                <a:srgbClr val="0F496F"/>
              </a:solidFill>
            </a:endParaRPr>
          </a:p>
          <a:p>
            <a:pPr marL="0" indent="0">
              <a:buFont typeface="Wingdings 3" panose="05040102010807070707" pitchFamily="18" charset="2"/>
              <a:buChar char=""/>
            </a:pPr>
            <a:r>
              <a:rPr lang="en-US" sz="1800" b="1" i="1" dirty="0">
                <a:solidFill>
                  <a:srgbClr val="0F496F"/>
                </a:solidFill>
              </a:rPr>
              <a:t>Introducing the World’s First Compound Exclusively Formulated to Address the Chronic Pain of Disc Disease……</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defTabSz="914400">
              <a:spcAft>
                <a:spcPts val="600"/>
              </a:spcAft>
            </a:pPr>
            <a:r>
              <a:rPr lang="en-US" b="0" i="0" kern="1200" dirty="0">
                <a:solidFill>
                  <a:srgbClr val="0A304A"/>
                </a:solidFill>
                <a:effectLst/>
                <a:latin typeface="+mn-lt"/>
                <a:ea typeface="+mn-ea"/>
                <a:cs typeface="+mn-cs"/>
              </a:rPr>
              <a:t>References 12</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lvl="0" defTabSz="914400">
              <a:spcAft>
                <a:spcPts val="600"/>
              </a:spcAft>
            </a:pPr>
            <a:r>
              <a:rPr lang="en-US" noProof="0" dirty="0">
                <a:solidFill>
                  <a:srgbClr val="0A304A"/>
                </a:solidFill>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06B786C7-B8F9-4072-AAAA-17258464D730}" type="slidenum">
              <a:rPr lang="en-US" noProof="0">
                <a:solidFill>
                  <a:srgbClr val="0A304A"/>
                </a:solidFill>
              </a:rPr>
              <a:pPr lvl="0" defTabSz="914400">
                <a:spcAft>
                  <a:spcPts val="600"/>
                </a:spcAft>
              </a:pPr>
              <a:t>37</a:t>
            </a:fld>
            <a:endParaRPr lang="en-US" noProof="0" dirty="0">
              <a:solidFill>
                <a:srgbClr val="0A304A"/>
              </a:solidFill>
            </a:endParaRPr>
          </a:p>
        </p:txBody>
      </p:sp>
    </p:spTree>
    <p:extLst>
      <p:ext uri="{BB962C8B-B14F-4D97-AF65-F5344CB8AC3E}">
        <p14:creationId xmlns:p14="http://schemas.microsoft.com/office/powerpoint/2010/main" val="18973798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anim calcmode="lin" valueType="num">
                                      <p:cBhvr>
                                        <p:cTn id="7" dur="500" fill="hold"/>
                                        <p:tgtEl>
                                          <p:spTgt spid="11">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084114" y="4487332"/>
            <a:ext cx="4205003" cy="1507067"/>
          </a:xfrm>
        </p:spPr>
        <p:txBody>
          <a:bodyPr vert="horz" lIns="91440" tIns="45720" rIns="91440" bIns="45720" rtlCol="0" anchor="ctr">
            <a:normAutofit/>
          </a:bodyPr>
          <a:lstStyle/>
          <a:p>
            <a:pPr algn="l">
              <a:lnSpc>
                <a:spcPct val="90000"/>
              </a:lnSpc>
            </a:pPr>
            <a:br>
              <a:rPr lang="en-US" sz="3200" dirty="0">
                <a:solidFill>
                  <a:schemeClr val="tx1"/>
                </a:solidFill>
              </a:rPr>
            </a:br>
            <a:br>
              <a:rPr lang="en-US" sz="3200" dirty="0">
                <a:solidFill>
                  <a:schemeClr val="tx1"/>
                </a:solidFill>
              </a:rPr>
            </a:br>
            <a:endParaRPr lang="en-US" sz="32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095998" y="1396538"/>
            <a:ext cx="4819653" cy="4325837"/>
          </a:xfrm>
        </p:spPr>
        <p:txBody>
          <a:bodyPr vert="horz" lIns="91440" tIns="45720" rIns="91440" bIns="45720" rtlCol="0" anchor="ctr">
            <a:normAutofit/>
          </a:bodyPr>
          <a:lstStyle/>
          <a:p>
            <a:pPr marL="0" indent="0"/>
            <a:endParaRPr lang="en-US" sz="1800" b="1" dirty="0"/>
          </a:p>
          <a:p>
            <a:pPr marL="0" indent="0"/>
            <a:endParaRPr lang="en-US" sz="1800" b="1" dirty="0"/>
          </a:p>
          <a:p>
            <a:pPr marL="0" indent="0"/>
            <a:r>
              <a:rPr lang="en-US" sz="1800" b="1" dirty="0">
                <a:solidFill>
                  <a:schemeClr val="bg1"/>
                </a:solidFill>
              </a:rPr>
              <a:t>US Patents Numbers</a:t>
            </a:r>
            <a:r>
              <a:rPr lang="en-US" sz="1800" dirty="0">
                <a:solidFill>
                  <a:schemeClr val="bg1"/>
                </a:solidFill>
              </a:rPr>
              <a:t>  US11,951,084 B1</a:t>
            </a:r>
          </a:p>
          <a:p>
            <a:pPr marL="0" indent="0"/>
            <a:r>
              <a:rPr lang="en-US" sz="1800" dirty="0">
                <a:solidFill>
                  <a:schemeClr val="bg1"/>
                </a:solidFill>
              </a:rPr>
              <a:t>US 2024/0358660</a:t>
            </a:r>
          </a:p>
          <a:p>
            <a:pPr marL="0" indent="0"/>
            <a:endParaRPr lang="en-US" sz="1800" b="1" dirty="0">
              <a:solidFill>
                <a:schemeClr val="bg1"/>
              </a:solidFill>
            </a:endParaRPr>
          </a:p>
          <a:p>
            <a:pPr marL="0" indent="0"/>
            <a:r>
              <a:rPr lang="en-US" sz="1800" b="1" dirty="0">
                <a:solidFill>
                  <a:schemeClr val="bg1"/>
                </a:solidFill>
              </a:rPr>
              <a:t>PCT application </a:t>
            </a:r>
            <a:r>
              <a:rPr lang="en-US" sz="1800" dirty="0">
                <a:solidFill>
                  <a:schemeClr val="bg1"/>
                </a:solidFill>
              </a:rPr>
              <a:t>is filing in China, Germany, India, Japan, Australia, Israel, Canada and the United States</a:t>
            </a:r>
          </a:p>
          <a:p>
            <a:pPr marL="0" indent="0"/>
            <a:endParaRPr lang="en-US" sz="1800" b="1" dirty="0">
              <a:solidFill>
                <a:schemeClr val="bg1"/>
              </a:solidFill>
            </a:endParaRPr>
          </a:p>
          <a:p>
            <a:pPr marL="0" indent="0"/>
            <a:r>
              <a:rPr lang="en-US" sz="1800" dirty="0">
                <a:solidFill>
                  <a:schemeClr val="bg1"/>
                </a:solidFill>
              </a:rPr>
              <a:t>Magnecine is a trademark name</a:t>
            </a:r>
            <a:endParaRPr lang="en-US" sz="1800" b="1" dirty="0">
              <a:solidFill>
                <a:schemeClr val="bg1"/>
              </a:solidFill>
            </a:endParaRPr>
          </a:p>
          <a:p>
            <a:pPr marL="0" indent="0"/>
            <a:endParaRPr lang="en-US" sz="1800" b="1" dirty="0">
              <a:solidFill>
                <a:schemeClr val="bg1"/>
              </a:solidFill>
            </a:endParaRPr>
          </a:p>
          <a:p>
            <a:pPr marL="0" indent="0"/>
            <a:endParaRPr lang="en-US" sz="1800" b="1" dirty="0"/>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defTabSz="914400">
              <a:spcAft>
                <a:spcPts val="600"/>
              </a:spcAft>
            </a:pPr>
            <a:r>
              <a:rPr lang="en-US" b="0" i="0" kern="1200" dirty="0">
                <a:solidFill>
                  <a:schemeClr val="bg2">
                    <a:lumMod val="50000"/>
                  </a:schemeClr>
                </a:solidFill>
                <a:effectLst/>
                <a:latin typeface="+mn-lt"/>
                <a:ea typeface="+mn-ea"/>
                <a:cs typeface="+mn-cs"/>
              </a:rPr>
              <a:t>References 12</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lvl="0" defTabSz="914400">
              <a:spcAft>
                <a:spcPts val="600"/>
              </a:spcAft>
            </a:pPr>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06B786C7-B8F9-4072-AAAA-17258464D730}" type="slidenum">
              <a:rPr lang="en-US" noProof="0" smtClean="0"/>
              <a:pPr lvl="0" defTabSz="914400">
                <a:spcAft>
                  <a:spcPts val="600"/>
                </a:spcAft>
              </a:pPr>
              <a:t>38</a:t>
            </a:fld>
            <a:endParaRPr lang="en-US" noProof="0" dirty="0"/>
          </a:p>
        </p:txBody>
      </p:sp>
      <p:pic>
        <p:nvPicPr>
          <p:cNvPr id="10" name="Picture 9" descr="A green leaf with white dots&#10;&#10;Description automatically generated">
            <a:extLst>
              <a:ext uri="{FF2B5EF4-FFF2-40B4-BE49-F238E27FC236}">
                <a16:creationId xmlns:a16="http://schemas.microsoft.com/office/drawing/2014/main" id="{8AF0678D-EC40-C642-229E-DE383FC7A099}"/>
              </a:ext>
            </a:extLst>
          </p:cNvPr>
          <p:cNvPicPr>
            <a:picLocks noChangeAspect="1"/>
          </p:cNvPicPr>
          <p:nvPr/>
        </p:nvPicPr>
        <p:blipFill rotWithShape="1">
          <a:blip r:embed="rId2"/>
          <a:srcRect l="11744" r="10619" b="2"/>
          <a:stretch/>
        </p:blipFill>
        <p:spPr>
          <a:xfrm>
            <a:off x="797205" y="1238865"/>
            <a:ext cx="4809744" cy="4903614"/>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12" name="TextBox 11">
            <a:extLst>
              <a:ext uri="{FF2B5EF4-FFF2-40B4-BE49-F238E27FC236}">
                <a16:creationId xmlns:a16="http://schemas.microsoft.com/office/drawing/2014/main" id="{7C0F1E17-A73D-9185-F9EE-A476DD520577}"/>
              </a:ext>
            </a:extLst>
          </p:cNvPr>
          <p:cNvSpPr txBox="1"/>
          <p:nvPr/>
        </p:nvSpPr>
        <p:spPr>
          <a:xfrm>
            <a:off x="1002890" y="5722375"/>
            <a:ext cx="340158" cy="230832"/>
          </a:xfrm>
          <a:prstGeom prst="rect">
            <a:avLst/>
          </a:prstGeom>
          <a:noFill/>
        </p:spPr>
        <p:txBody>
          <a:bodyPr wrap="none" rtlCol="0">
            <a:spAutoFit/>
          </a:bodyPr>
          <a:lstStyle/>
          <a:p>
            <a:r>
              <a:rPr lang="en-US" sz="900" dirty="0">
                <a:solidFill>
                  <a:srgbClr val="00B050"/>
                </a:solidFill>
              </a:rPr>
              <a:t>TM</a:t>
            </a:r>
          </a:p>
        </p:txBody>
      </p:sp>
    </p:spTree>
    <p:extLst>
      <p:ext uri="{BB962C8B-B14F-4D97-AF65-F5344CB8AC3E}">
        <p14:creationId xmlns:p14="http://schemas.microsoft.com/office/powerpoint/2010/main" val="3681439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640290" y="685800"/>
            <a:ext cx="4818656" cy="4603749"/>
          </a:xfrm>
        </p:spPr>
        <p:txBody>
          <a:bodyPr vert="horz" lIns="91440" tIns="45720" rIns="91440" bIns="45720" rtlCol="0" anchor="ctr">
            <a:normAutofit/>
          </a:bodyPr>
          <a:lstStyle/>
          <a:p>
            <a:br>
              <a:rPr lang="en-US" sz="5200" dirty="0">
                <a:solidFill>
                  <a:schemeClr val="tx1"/>
                </a:solidFill>
              </a:rPr>
            </a:br>
            <a:r>
              <a:rPr lang="en-US" sz="5200" dirty="0">
                <a:solidFill>
                  <a:srgbClr val="92D050"/>
                </a:solidFill>
              </a:rPr>
              <a:t>magnecine</a:t>
            </a:r>
            <a:br>
              <a:rPr lang="en-US" sz="5200" dirty="0">
                <a:solidFill>
                  <a:schemeClr val="tx1"/>
                </a:solidFill>
              </a:rPr>
            </a:br>
            <a:endParaRPr lang="en-US" sz="5200" dirty="0">
              <a:solidFill>
                <a:schemeClr val="tx1"/>
              </a:solidFill>
            </a:endParaRP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6625651" y="685800"/>
            <a:ext cx="4878959" cy="4603750"/>
          </a:xfrm>
        </p:spPr>
        <p:txBody>
          <a:bodyPr vert="horz" lIns="91440" tIns="45720" rIns="91440" bIns="45720" rtlCol="0" anchor="ctr">
            <a:normAutofit/>
          </a:bodyPr>
          <a:lstStyle/>
          <a:p>
            <a:pPr marL="0" indent="0">
              <a:buFont typeface="Wingdings 3" panose="05040102010807070707" pitchFamily="18" charset="2"/>
              <a:buChar char=""/>
            </a:pPr>
            <a:endParaRPr lang="en-US" b="1" dirty="0">
              <a:solidFill>
                <a:schemeClr val="tx1"/>
              </a:solidFill>
            </a:endParaRPr>
          </a:p>
          <a:p>
            <a:pPr marL="0" indent="0">
              <a:buFont typeface="Wingdings 3" panose="05040102010807070707" pitchFamily="18" charset="2"/>
              <a:buChar char=""/>
            </a:pPr>
            <a:endParaRPr lang="en-US" b="1" dirty="0">
              <a:solidFill>
                <a:schemeClr val="tx1"/>
              </a:solidFill>
            </a:endParaRPr>
          </a:p>
          <a:p>
            <a:pPr marL="0" indent="0">
              <a:buFont typeface="Wingdings 3" panose="05040102010807070707" pitchFamily="18" charset="2"/>
              <a:buChar char=""/>
            </a:pPr>
            <a:r>
              <a:rPr lang="en-US" b="1" dirty="0">
                <a:solidFill>
                  <a:schemeClr val="tx1"/>
                </a:solidFill>
              </a:rPr>
              <a:t>A compound formulation by Progressive Health Partners, is a combination of Magnesium Chloride and Colchicine formulated for intravenous use in the treatment of pain related to treatment resistant intervertebral disc disease</a:t>
            </a: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684212" y="6172200"/>
            <a:ext cx="5139587" cy="365125"/>
          </a:xfrm>
        </p:spPr>
        <p:txBody>
          <a:bodyPr vert="horz" lIns="91440" tIns="45720" rIns="91440" bIns="45720" rtlCol="0" anchor="t">
            <a:normAutofit/>
          </a:bodyPr>
          <a:lstStyle/>
          <a:p>
            <a:pPr>
              <a:spcAft>
                <a:spcPts val="600"/>
              </a:spcAft>
            </a:pPr>
            <a:r>
              <a:rPr lang="en-US" b="0" i="0" kern="1200" dirty="0">
                <a:solidFill>
                  <a:schemeClr val="tx1">
                    <a:alpha val="60000"/>
                  </a:schemeClr>
                </a:solidFill>
                <a:effectLst/>
                <a:latin typeface="+mn-lt"/>
                <a:ea typeface="+mn-ea"/>
                <a:cs typeface="+mn-cs"/>
              </a:rPr>
              <a:t>References 12</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10118360" y="6172200"/>
            <a:ext cx="1386251" cy="365125"/>
          </a:xfrm>
        </p:spPr>
        <p:txBody>
          <a:bodyPr vert="horz" lIns="91440" tIns="45720" rIns="91440" bIns="45720" rtlCol="0" anchor="t">
            <a:normAutofit/>
          </a:bodyPr>
          <a:lstStyle/>
          <a:p>
            <a:pPr lvl="0">
              <a:spcAft>
                <a:spcPts val="600"/>
              </a:spcAft>
            </a:pPr>
            <a:r>
              <a:rPr lang="en-US" b="0" i="0" kern="1200" noProof="0" dirty="0">
                <a:solidFill>
                  <a:schemeClr val="tx1">
                    <a:alpha val="60000"/>
                  </a:schemeClr>
                </a:solidFill>
                <a:effectLst/>
                <a:latin typeface="+mn-lt"/>
                <a:ea typeface="+mn-ea"/>
                <a:cs typeface="+mn-cs"/>
              </a:rPr>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448144" y="5578475"/>
            <a:ext cx="1057301" cy="669925"/>
          </a:xfrm>
        </p:spPr>
        <p:txBody>
          <a:bodyPr vert="horz" lIns="91440" tIns="45720" rIns="91440" bIns="45720" rtlCol="0" anchor="b">
            <a:normAutofit/>
          </a:bodyPr>
          <a:lstStyle/>
          <a:p>
            <a:pPr lvl="0">
              <a:spcAft>
                <a:spcPts val="600"/>
              </a:spcAft>
            </a:pPr>
            <a:fld id="{06B786C7-B8F9-4072-AAAA-17258464D730}" type="slidenum">
              <a:rPr lang="en-US" b="0" i="0" kern="1200" noProof="0">
                <a:solidFill>
                  <a:schemeClr val="tx1"/>
                </a:solidFill>
                <a:effectLst/>
                <a:latin typeface="+mn-lt"/>
                <a:ea typeface="+mn-ea"/>
                <a:cs typeface="+mn-cs"/>
              </a:rPr>
              <a:pPr lvl="0">
                <a:spcAft>
                  <a:spcPts val="600"/>
                </a:spcAft>
              </a:pPr>
              <a:t>39</a:t>
            </a:fld>
            <a:endParaRPr lang="en-US" b="0" i="0" kern="1200" noProof="0" dirty="0">
              <a:solidFill>
                <a:schemeClr val="tx1"/>
              </a:solidFill>
              <a:effectLst/>
              <a:latin typeface="+mn-lt"/>
              <a:ea typeface="+mn-ea"/>
              <a:cs typeface="+mn-cs"/>
            </a:endParaRPr>
          </a:p>
        </p:txBody>
      </p:sp>
    </p:spTree>
    <p:extLst>
      <p:ext uri="{BB962C8B-B14F-4D97-AF65-F5344CB8AC3E}">
        <p14:creationId xmlns:p14="http://schemas.microsoft.com/office/powerpoint/2010/main" val="267994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684213" y="685799"/>
            <a:ext cx="6460510" cy="2971801"/>
          </a:xfrm>
        </p:spPr>
        <p:txBody>
          <a:bodyPr vert="horz" lIns="91440" tIns="45720" rIns="91440" bIns="45720" rtlCol="0" anchor="b">
            <a:normAutofit/>
          </a:bodyPr>
          <a:lstStyle/>
          <a:p>
            <a:r>
              <a:rPr lang="en-US" sz="4800" dirty="0">
                <a:solidFill>
                  <a:schemeClr val="tx1"/>
                </a:solidFill>
              </a:rPr>
              <a:t>The problem</a:t>
            </a:r>
          </a:p>
        </p:txBody>
      </p:sp>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684212" y="3843867"/>
            <a:ext cx="6400800" cy="1947333"/>
          </a:xfrm>
        </p:spPr>
        <p:txBody>
          <a:bodyPr vert="horz" lIns="91440" tIns="45720" rIns="91440" bIns="45720" rtlCol="0" anchor="t">
            <a:normAutofit/>
          </a:bodyPr>
          <a:lstStyle/>
          <a:p>
            <a:pPr algn="ctr"/>
            <a:r>
              <a:rPr lang="en-US" sz="2100" dirty="0">
                <a:solidFill>
                  <a:schemeClr val="tx1"/>
                </a:solidFill>
              </a:rPr>
              <a:t>Treatment/Time Resistant Pain Due to Damaged Disc Syndrome</a:t>
            </a:r>
          </a:p>
        </p:txBody>
      </p:sp>
      <p:pic>
        <p:nvPicPr>
          <p:cNvPr id="2058" name="Picture 10" descr="Degenerative Disc Disease Treatment, Causes &amp; Symptoms">
            <a:extLst>
              <a:ext uri="{FF2B5EF4-FFF2-40B4-BE49-F238E27FC236}">
                <a16:creationId xmlns:a16="http://schemas.microsoft.com/office/drawing/2014/main" id="{D9FBA383-954E-7234-4D01-2C52AE7F765C}"/>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t="15750" r="-1" b="3302"/>
          <a:stretch/>
        </p:blipFill>
        <p:spPr bwMode="auto">
          <a:xfrm>
            <a:off x="7548447" y="2286000"/>
            <a:ext cx="4636559" cy="228600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a:spcAft>
                <a:spcPts val="600"/>
              </a:spcAft>
            </a:pPr>
            <a:r>
              <a:rPr lang="en-US" dirty="0">
                <a:solidFill>
                  <a:schemeClr val="bg2">
                    <a:lumMod val="50000"/>
                  </a:schemeClr>
                </a:solidFill>
              </a:rPr>
              <a:t>Investors Presentation 2025</a:t>
            </a:r>
          </a:p>
          <a:p>
            <a:pPr lvl="0">
              <a:spcAft>
                <a:spcPts val="600"/>
              </a:spcAft>
            </a:pPr>
            <a:endParaRPr lang="en-US" b="0" i="0" kern="1200" noProof="0" dirty="0">
              <a:solidFill>
                <a:schemeClr val="bg2">
                  <a:lumMod val="50000"/>
                </a:schemeClr>
              </a:solidFill>
              <a:effectLst/>
              <a:latin typeface="+mn-lt"/>
              <a:ea typeface="+mn-ea"/>
              <a:cs typeface="+mn-cs"/>
            </a:endParaRPr>
          </a:p>
        </p:txBody>
      </p:sp>
      <p:pic>
        <p:nvPicPr>
          <p:cNvPr id="8" name="Picture Placeholder 7" descr="A picture containing person, flesh, muscle, chest&#10;&#10;Description automatically generated">
            <a:extLst>
              <a:ext uri="{FF2B5EF4-FFF2-40B4-BE49-F238E27FC236}">
                <a16:creationId xmlns:a16="http://schemas.microsoft.com/office/drawing/2014/main" id="{3AF6E5B3-D2C9-26F7-1927-4C37D8F117C9}"/>
              </a:ext>
            </a:extLst>
          </p:cNvPr>
          <p:cNvPicPr>
            <a:picLocks noGrp="1" noChangeAspect="1"/>
          </p:cNvPicPr>
          <p:nvPr>
            <p:ph type="pic" sz="quarter" idx="13"/>
          </p:nvPr>
        </p:nvPicPr>
        <p:blipFill rotWithShape="1">
          <a:blip r:embed="rId4"/>
          <a:srcRect t="25693" r="-3" b="492"/>
          <a:stretch/>
        </p:blipFill>
        <p:spPr>
          <a:xfrm>
            <a:off x="7552266" y="10"/>
            <a:ext cx="4639733" cy="2285990"/>
          </a:xfrm>
          <a:prstGeom prst="rect">
            <a:avLst/>
          </a:prstGeom>
          <a:effectLst>
            <a:innerShdw blurRad="57150" dist="38100" dir="14460000">
              <a:prstClr val="black">
                <a:alpha val="70000"/>
              </a:prstClr>
            </a:innerShdw>
          </a:effectLst>
        </p:spPr>
      </p:pic>
      <p:pic>
        <p:nvPicPr>
          <p:cNvPr id="2054" name="Picture 6" descr="Degenerative Disc Disease - Triangle Physiotherapy">
            <a:extLst>
              <a:ext uri="{FF2B5EF4-FFF2-40B4-BE49-F238E27FC236}">
                <a16:creationId xmlns:a16="http://schemas.microsoft.com/office/drawing/2014/main" id="{B3F8FE19-C5D9-E7FB-2F38-97779C4BA4AB}"/>
              </a:ext>
            </a:extLst>
          </p:cNvPr>
          <p:cNvPicPr>
            <a:picLocks noGrp="1" noChangeAspect="1" noChangeArrowheads="1"/>
          </p:cNvPicPr>
          <p:nvPr>
            <p:ph type="pic" sz="quarter" idx="15"/>
          </p:nvPr>
        </p:nvPicPr>
        <p:blipFill rotWithShape="1">
          <a:blip r:embed="rId5">
            <a:extLst>
              <a:ext uri="{28A0092B-C50C-407E-A947-70E740481C1C}">
                <a14:useLocalDpi xmlns:a14="http://schemas.microsoft.com/office/drawing/2010/main" val="0"/>
              </a:ext>
            </a:extLst>
          </a:blip>
          <a:srcRect t="15858" b="15858"/>
          <a:stretch/>
        </p:blipFill>
        <p:spPr bwMode="auto">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8D2C1D6-521E-4B36-BBF3-F3613BE0A718}"/>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a:spcAft>
                <a:spcPts val="600"/>
              </a:spcAft>
            </a:pPr>
            <a:r>
              <a:rPr lang="en-US" dirty="0">
                <a:solidFill>
                  <a:schemeClr val="tx1"/>
                </a:solidFill>
              </a:rPr>
              <a:t>20XX</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a:spcAft>
                <a:spcPts val="600"/>
              </a:spcAft>
            </a:pPr>
            <a:fld id="{2722F022-211C-4882-844C-086FEA6806AA}" type="slidenum">
              <a:rPr lang="en-US" noProof="0" smtClean="0">
                <a:solidFill>
                  <a:schemeClr val="tx1"/>
                </a:solidFill>
              </a:rPr>
              <a:pPr lvl="0">
                <a:spcAft>
                  <a:spcPts val="600"/>
                </a:spcAft>
              </a:pPr>
              <a:t>4</a:t>
            </a:fld>
            <a:endParaRPr lang="en-US" noProof="0" dirty="0">
              <a:solidFill>
                <a:schemeClr val="tx1"/>
              </a:solidFill>
            </a:endParaRPr>
          </a:p>
        </p:txBody>
      </p:sp>
    </p:spTree>
    <p:extLst>
      <p:ext uri="{BB962C8B-B14F-4D97-AF65-F5344CB8AC3E}">
        <p14:creationId xmlns:p14="http://schemas.microsoft.com/office/powerpoint/2010/main" val="282602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400"/>
                                        <p:tgtEl>
                                          <p:spTgt spid="12">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10"/>
                                        </p:tgtEl>
                                        <p:attrNameLst>
                                          <p:attrName>style.visibility</p:attrName>
                                        </p:attrNameLst>
                                      </p:cBhvr>
                                      <p:to>
                                        <p:strVal val="visible"/>
                                      </p:to>
                                    </p:set>
                                    <p:animEffect transition="in" filter="fade">
                                      <p:cBhvr>
                                        <p:cTn id="10"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FC927C-0385-50D9-B382-79FCB3EF0BCC}"/>
              </a:ext>
            </a:extLst>
          </p:cNvPr>
          <p:cNvSpPr>
            <a:spLocks noGrp="1"/>
          </p:cNvSpPr>
          <p:nvPr>
            <p:ph type="title"/>
          </p:nvPr>
        </p:nvSpPr>
        <p:spPr/>
        <p:txBody>
          <a:bodyPr/>
          <a:lstStyle/>
          <a:p>
            <a:pPr algn="ctr"/>
            <a:r>
              <a:rPr lang="en-US" dirty="0">
                <a:solidFill>
                  <a:srgbClr val="00B050"/>
                </a:solidFill>
              </a:rPr>
              <a:t>MAGNECINE</a:t>
            </a:r>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3884612" y="685800"/>
            <a:ext cx="6626072" cy="3615267"/>
          </a:xfrm>
        </p:spPr>
        <p:txBody>
          <a:bodyPr vert="horz" lIns="91440" tIns="45720" rIns="91440" bIns="45720" rtlCol="0" anchor="ctr">
            <a:normAutofit/>
          </a:bodyPr>
          <a:lstStyle/>
          <a:p>
            <a:pPr marL="0" indent="0">
              <a:buFont typeface="Wingdings 3" panose="05040102010807070707" pitchFamily="18" charset="2"/>
              <a:buChar char=""/>
            </a:pPr>
            <a:endParaRPr lang="en-US" b="1" dirty="0">
              <a:solidFill>
                <a:schemeClr val="bg2">
                  <a:lumMod val="75000"/>
                </a:schemeClr>
              </a:solidFill>
            </a:endParaRPr>
          </a:p>
          <a:p>
            <a:pPr marL="0" indent="0">
              <a:buFont typeface="Wingdings 3" panose="05040102010807070707" pitchFamily="18" charset="2"/>
              <a:buChar char=""/>
            </a:pPr>
            <a:r>
              <a:rPr lang="en-US" b="1" dirty="0">
                <a:solidFill>
                  <a:schemeClr val="bg2">
                    <a:lumMod val="75000"/>
                  </a:schemeClr>
                </a:solidFill>
              </a:rPr>
              <a:t>Finally, a </a:t>
            </a:r>
            <a:r>
              <a:rPr lang="en-US" b="1" dirty="0">
                <a:solidFill>
                  <a:srgbClr val="FF0000"/>
                </a:solidFill>
              </a:rPr>
              <a:t>non-addictive</a:t>
            </a:r>
            <a:r>
              <a:rPr lang="en-US" b="1" dirty="0">
                <a:solidFill>
                  <a:schemeClr val="bg2">
                    <a:lumMod val="75000"/>
                  </a:schemeClr>
                </a:solidFill>
              </a:rPr>
              <a:t>, non-steroidal approach to permanently eliminating pain due to treatment resistance disc disease for most patients.</a:t>
            </a:r>
          </a:p>
          <a:p>
            <a:pPr marL="0" indent="0">
              <a:buFont typeface="Wingdings 3" panose="05040102010807070707" pitchFamily="18" charset="2"/>
              <a:buChar char=""/>
            </a:pPr>
            <a:endParaRPr lang="en-US" b="1" dirty="0">
              <a:solidFill>
                <a:schemeClr val="bg2">
                  <a:lumMod val="75000"/>
                </a:schemeClr>
              </a:solidFill>
            </a:endParaRPr>
          </a:p>
          <a:p>
            <a:pPr marL="0" indent="0">
              <a:buFont typeface="Wingdings 3" panose="05040102010807070707" pitchFamily="18" charset="2"/>
              <a:buChar char=""/>
            </a:pPr>
            <a:r>
              <a:rPr lang="en-US" b="1" dirty="0">
                <a:solidFill>
                  <a:schemeClr val="bg2">
                    <a:lumMod val="75000"/>
                  </a:schemeClr>
                </a:solidFill>
              </a:rPr>
              <a:t>An option to opioids!</a:t>
            </a:r>
          </a:p>
          <a:p>
            <a:pPr marL="0" indent="0">
              <a:buFont typeface="Wingdings 3" panose="05040102010807070707" pitchFamily="18" charset="2"/>
              <a:buChar char=""/>
            </a:pPr>
            <a:endParaRPr lang="en-US" b="1" dirty="0">
              <a:solidFill>
                <a:schemeClr val="bg2">
                  <a:lumMod val="75000"/>
                </a:schemeClr>
              </a:solidFill>
            </a:endParaRPr>
          </a:p>
        </p:txBody>
      </p:sp>
      <p:sp>
        <p:nvSpPr>
          <p:cNvPr id="2" name="Footer Placeholder 1">
            <a:extLst>
              <a:ext uri="{FF2B5EF4-FFF2-40B4-BE49-F238E27FC236}">
                <a16:creationId xmlns:a16="http://schemas.microsoft.com/office/drawing/2014/main" id="{2C20C49D-5E38-4E7C-A240-4B2D015F3AC7}"/>
              </a:ext>
            </a:extLst>
          </p:cNvPr>
          <p:cNvSpPr>
            <a:spLocks noGrp="1"/>
          </p:cNvSpPr>
          <p:nvPr>
            <p:ph type="ftr" sz="quarter" idx="11"/>
          </p:nvPr>
        </p:nvSpPr>
        <p:spPr>
          <a:xfrm>
            <a:off x="4023024" y="6172200"/>
            <a:ext cx="4204988" cy="365125"/>
          </a:xfrm>
        </p:spPr>
        <p:txBody>
          <a:bodyPr vert="horz" lIns="91440" tIns="45720" rIns="91440" bIns="45720" rtlCol="0" anchor="t">
            <a:normAutofit/>
          </a:bodyPr>
          <a:lstStyle/>
          <a:p>
            <a:pPr defTabSz="914400">
              <a:spcAft>
                <a:spcPts val="600"/>
              </a:spcAft>
            </a:pPr>
            <a:r>
              <a:rPr lang="en-US" b="0" i="0" kern="1200" dirty="0">
                <a:solidFill>
                  <a:schemeClr val="bg2">
                    <a:lumMod val="50000"/>
                  </a:schemeClr>
                </a:solidFill>
                <a:effectLst/>
                <a:latin typeface="+mn-lt"/>
                <a:ea typeface="+mn-ea"/>
                <a:cs typeface="+mn-cs"/>
              </a:rPr>
              <a:t>References 12</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lvl="0" defTabSz="914400">
              <a:spcAft>
                <a:spcPts val="600"/>
              </a:spcAft>
            </a:pPr>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06B786C7-B8F9-4072-AAAA-17258464D730}" type="slidenum">
              <a:rPr lang="en-US" noProof="0" smtClean="0"/>
              <a:pPr lvl="0" defTabSz="914400">
                <a:spcAft>
                  <a:spcPts val="600"/>
                </a:spcAft>
              </a:pPr>
              <a:t>40</a:t>
            </a:fld>
            <a:endParaRPr lang="en-US" noProof="0" dirty="0"/>
          </a:p>
        </p:txBody>
      </p:sp>
      <p:pic>
        <p:nvPicPr>
          <p:cNvPr id="7" name="Picture 6" descr="A green leaf with white dots">
            <a:extLst>
              <a:ext uri="{FF2B5EF4-FFF2-40B4-BE49-F238E27FC236}">
                <a16:creationId xmlns:a16="http://schemas.microsoft.com/office/drawing/2014/main" id="{B693C07E-8B99-AE99-22D7-E0D3ABA57EF1}"/>
              </a:ext>
            </a:extLst>
          </p:cNvPr>
          <p:cNvPicPr>
            <a:picLocks noChangeAspect="1"/>
          </p:cNvPicPr>
          <p:nvPr/>
        </p:nvPicPr>
        <p:blipFill rotWithShape="1">
          <a:blip r:embed="rId2"/>
          <a:srcRect l="11744" r="10619" b="2"/>
          <a:stretch/>
        </p:blipFill>
        <p:spPr>
          <a:xfrm>
            <a:off x="75849" y="1379988"/>
            <a:ext cx="3805589" cy="4056077"/>
          </a:xfrm>
          <a:custGeom>
            <a:avLst/>
            <a:gdLst/>
            <a:ahLst/>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Tree>
    <p:extLst>
      <p:ext uri="{BB962C8B-B14F-4D97-AF65-F5344CB8AC3E}">
        <p14:creationId xmlns:p14="http://schemas.microsoft.com/office/powerpoint/2010/main" val="19721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xEl>
                                              <p:pRg st="1" end="1"/>
                                            </p:txEl>
                                          </p:spTgt>
                                        </p:tgtEl>
                                      </p:cBhvr>
                                    </p:animEffect>
                                    <p:animScale>
                                      <p:cBhvr>
                                        <p:cTn id="7" dur="250" autoRev="1" fill="hold"/>
                                        <p:tgtEl>
                                          <p:spTgt spid="11">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69C1BDB-253B-4642-94A7-F84048E562F7}"/>
              </a:ext>
            </a:extLst>
          </p:cNvPr>
          <p:cNvSpPr>
            <a:spLocks noGrp="1"/>
          </p:cNvSpPr>
          <p:nvPr>
            <p:ph idx="1"/>
          </p:nvPr>
        </p:nvSpPr>
        <p:spPr>
          <a:xfrm>
            <a:off x="2653310" y="685800"/>
            <a:ext cx="6799218" cy="3615267"/>
          </a:xfrm>
        </p:spPr>
        <p:txBody>
          <a:bodyPr vert="horz" lIns="91440" tIns="45720" rIns="91440" bIns="45720" rtlCol="0" anchor="ctr">
            <a:normAutofit/>
          </a:bodyPr>
          <a:lstStyle/>
          <a:p>
            <a:pPr>
              <a:buFont typeface="Wingdings 3" panose="05040102010807070707" pitchFamily="18" charset="2"/>
              <a:buChar char=""/>
            </a:pPr>
            <a:endParaRPr lang="en-US" sz="1600" dirty="0"/>
          </a:p>
          <a:p>
            <a:pPr>
              <a:buFont typeface="Wingdings 3" panose="05040102010807070707" pitchFamily="18" charset="2"/>
              <a:buChar char=""/>
            </a:pPr>
            <a:endParaRPr lang="en-US" sz="1600" dirty="0"/>
          </a:p>
          <a:p>
            <a:pPr algn="ctr"/>
            <a:r>
              <a:rPr lang="en-US" sz="1800" dirty="0">
                <a:solidFill>
                  <a:schemeClr val="bg1"/>
                </a:solidFill>
              </a:rPr>
              <a:t>Progressive Health Partners has invented a cost effective compound to treat the unmet medical need of chronic pain due to disc disease.</a:t>
            </a:r>
          </a:p>
        </p:txBody>
      </p:sp>
      <p:sp>
        <p:nvSpPr>
          <p:cNvPr id="16" name="Footer Placeholder 15">
            <a:extLst>
              <a:ext uri="{FF2B5EF4-FFF2-40B4-BE49-F238E27FC236}">
                <a16:creationId xmlns:a16="http://schemas.microsoft.com/office/drawing/2014/main" id="{C394FA6A-80EA-46C1-8A4C-B4D8E90A7BCE}"/>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lvl="0" defTabSz="914400">
              <a:spcAft>
                <a:spcPts val="600"/>
              </a:spcAft>
            </a:pPr>
            <a:r>
              <a:rPr lang="en-US" dirty="0"/>
              <a:t>Make the right choice</a:t>
            </a:r>
            <a:endParaRPr lang="en-US" b="0" i="0" kern="1200" noProof="0" dirty="0">
              <a:solidFill>
                <a:schemeClr val="bg2">
                  <a:lumMod val="50000"/>
                </a:schemeClr>
              </a:solidFill>
              <a:effectLst/>
              <a:latin typeface="+mn-lt"/>
              <a:ea typeface="+mn-ea"/>
              <a:cs typeface="+mn-cs"/>
            </a:endParaRPr>
          </a:p>
        </p:txBody>
      </p:sp>
      <p:pic>
        <p:nvPicPr>
          <p:cNvPr id="2050" name="Picture 2" descr="Does IV vitamin therapy work? - The Washington Post">
            <a:extLst>
              <a:ext uri="{FF2B5EF4-FFF2-40B4-BE49-F238E27FC236}">
                <a16:creationId xmlns:a16="http://schemas.microsoft.com/office/drawing/2014/main" id="{59D4B44B-5409-DA8D-6C68-9F9D13D8E3A7}"/>
              </a:ext>
            </a:extLst>
          </p:cNvPr>
          <p:cNvPicPr>
            <a:picLocks noGrp="1" noChangeAspect="1" noChangeArrowheads="1"/>
          </p:cNvPicPr>
          <p:nvPr>
            <p:ph type="pic" sz="quarter" idx="13"/>
          </p:nvPr>
        </p:nvPicPr>
        <p:blipFill rotWithShape="1">
          <a:blip r:embed="rId2">
            <a:extLst>
              <a:ext uri="{28A0092B-C50C-407E-A947-70E740481C1C}">
                <a14:useLocalDpi xmlns:a14="http://schemas.microsoft.com/office/drawing/2010/main" val="0"/>
              </a:ext>
            </a:extLst>
          </a:blip>
          <a:srcRect l="11805" r="230" b="-3"/>
          <a:stretch/>
        </p:blipFill>
        <p:spPr bwMode="auto">
          <a:xfrm>
            <a:off x="4328163" y="3633178"/>
            <a:ext cx="3311629" cy="2505319"/>
          </a:xfrm>
          <a:prstGeom prst="rect">
            <a:avLst/>
          </a:prstGeom>
          <a:noFill/>
          <a:extLst>
            <a:ext uri="{909E8E84-426E-40DD-AFC4-6F175D3DCCD1}">
              <a14:hiddenFill xmlns:a14="http://schemas.microsoft.com/office/drawing/2010/main">
                <a:solidFill>
                  <a:srgbClr val="FFFFFF"/>
                </a:solidFill>
              </a14:hiddenFill>
            </a:ext>
          </a:extLst>
        </p:spPr>
      </p:pic>
      <p:sp>
        <p:nvSpPr>
          <p:cNvPr id="15" name="Date Placeholder 14">
            <a:extLst>
              <a:ext uri="{FF2B5EF4-FFF2-40B4-BE49-F238E27FC236}">
                <a16:creationId xmlns:a16="http://schemas.microsoft.com/office/drawing/2014/main" id="{1AEB8108-A042-4614-9BE5-EA75E8653D79}"/>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lvl="0" defTabSz="914400">
              <a:spcAft>
                <a:spcPts val="600"/>
              </a:spcAft>
            </a:pPr>
            <a:r>
              <a:rPr lang="en-US" noProof="0" dirty="0"/>
              <a:t>20XX</a:t>
            </a:r>
          </a:p>
        </p:txBody>
      </p:sp>
      <p:sp>
        <p:nvSpPr>
          <p:cNvPr id="17" name="Slide Number Placeholder 16">
            <a:extLst>
              <a:ext uri="{FF2B5EF4-FFF2-40B4-BE49-F238E27FC236}">
                <a16:creationId xmlns:a16="http://schemas.microsoft.com/office/drawing/2014/main" id="{3F88522D-FC32-4BD0-B916-ED439025B734}"/>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D39F39FF-F5CB-4ACA-9B46-4CCF89ECA75F}" type="slidenum">
              <a:rPr lang="en-US" noProof="0" smtClean="0"/>
              <a:pPr lvl="0" defTabSz="914400">
                <a:spcAft>
                  <a:spcPts val="600"/>
                </a:spcAft>
              </a:pPr>
              <a:t>41</a:t>
            </a:fld>
            <a:endParaRPr lang="en-US" noProof="0" dirty="0"/>
          </a:p>
        </p:txBody>
      </p:sp>
      <p:pic>
        <p:nvPicPr>
          <p:cNvPr id="5" name="Picture 4" descr="A green leaf with white dots&#10;&#10;Description automatically generated">
            <a:extLst>
              <a:ext uri="{FF2B5EF4-FFF2-40B4-BE49-F238E27FC236}">
                <a16:creationId xmlns:a16="http://schemas.microsoft.com/office/drawing/2014/main" id="{317D97F6-583A-E366-BB24-BC07AB10F6DD}"/>
              </a:ext>
            </a:extLst>
          </p:cNvPr>
          <p:cNvPicPr>
            <a:picLocks noChangeAspect="1"/>
          </p:cNvPicPr>
          <p:nvPr/>
        </p:nvPicPr>
        <p:blipFill>
          <a:blip r:embed="rId3"/>
          <a:stretch>
            <a:fillRect/>
          </a:stretch>
        </p:blipFill>
        <p:spPr>
          <a:xfrm>
            <a:off x="9452529" y="168063"/>
            <a:ext cx="2401187" cy="2233296"/>
          </a:xfrm>
          <a:prstGeom prst="rect">
            <a:avLst/>
          </a:prstGeom>
        </p:spPr>
      </p:pic>
      <p:pic>
        <p:nvPicPr>
          <p:cNvPr id="7" name="Picture 6" descr="A logo with a circle and a graph in the middle&#10;&#10;Description automatically generated">
            <a:extLst>
              <a:ext uri="{FF2B5EF4-FFF2-40B4-BE49-F238E27FC236}">
                <a16:creationId xmlns:a16="http://schemas.microsoft.com/office/drawing/2014/main" id="{D9452A65-F89C-BDB7-07D5-8377D723D30A}"/>
              </a:ext>
            </a:extLst>
          </p:cNvPr>
          <p:cNvPicPr>
            <a:picLocks noChangeAspect="1"/>
          </p:cNvPicPr>
          <p:nvPr/>
        </p:nvPicPr>
        <p:blipFill>
          <a:blip r:embed="rId4"/>
          <a:stretch>
            <a:fillRect/>
          </a:stretch>
        </p:blipFill>
        <p:spPr>
          <a:xfrm>
            <a:off x="248948" y="101029"/>
            <a:ext cx="2404362" cy="2108201"/>
          </a:xfrm>
          <a:prstGeom prst="rect">
            <a:avLst/>
          </a:prstGeom>
        </p:spPr>
      </p:pic>
      <p:sp>
        <p:nvSpPr>
          <p:cNvPr id="11" name="Arrow: Notched Right 10">
            <a:extLst>
              <a:ext uri="{FF2B5EF4-FFF2-40B4-BE49-F238E27FC236}">
                <a16:creationId xmlns:a16="http://schemas.microsoft.com/office/drawing/2014/main" id="{3610AAD9-652D-AD49-4208-7BEF7EAEAD5E}"/>
              </a:ext>
            </a:extLst>
          </p:cNvPr>
          <p:cNvSpPr/>
          <p:nvPr/>
        </p:nvSpPr>
        <p:spPr>
          <a:xfrm>
            <a:off x="3674684" y="1123950"/>
            <a:ext cx="5191204" cy="484632"/>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9808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266369" y="183988"/>
            <a:ext cx="11398194" cy="803380"/>
          </a:xfrm>
        </p:spPr>
        <p:txBody>
          <a:bodyPr>
            <a:normAutofit fontScale="90000"/>
          </a:bodyPr>
          <a:lstStyle/>
          <a:p>
            <a:pPr algn="ctr"/>
            <a:br>
              <a:rPr lang="en-US" dirty="0"/>
            </a:br>
            <a:r>
              <a:rPr lang="en-US" dirty="0">
                <a:solidFill>
                  <a:schemeClr val="tx1"/>
                </a:solidFill>
              </a:rPr>
              <a:t>REFERENCES</a:t>
            </a:r>
            <a:br>
              <a:rPr lang="en-US" dirty="0"/>
            </a:br>
            <a:endParaRPr lang="en-US" dirty="0"/>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851192" y="1308683"/>
            <a:ext cx="9087937" cy="5365328"/>
          </a:xfrm>
        </p:spPr>
        <p:txBody>
          <a:bodyPr>
            <a:normAutofit fontScale="25000" lnSpcReduction="20000"/>
          </a:bodyPr>
          <a:lstStyle/>
          <a:p>
            <a:r>
              <a:rPr lang="en-US" sz="1800" b="1" dirty="0">
                <a:solidFill>
                  <a:schemeClr val="bg1"/>
                </a:solidFill>
              </a:rPr>
              <a:t>1</a:t>
            </a:r>
            <a:r>
              <a:rPr lang="en-US" sz="3500" b="1" dirty="0">
                <a:solidFill>
                  <a:schemeClr val="bg1"/>
                </a:solidFill>
              </a:rPr>
              <a:t>. </a:t>
            </a:r>
          </a:p>
          <a:p>
            <a:endParaRPr lang="en-US" sz="3500" dirty="0">
              <a:solidFill>
                <a:schemeClr val="bg1"/>
              </a:solidFill>
              <a:latin typeface="Arial" panose="020B0604020202020204" pitchFamily="34" charset="0"/>
              <a:cs typeface="Arial" panose="020B0604020202020204" pitchFamily="34" charset="0"/>
            </a:endParaRPr>
          </a:p>
          <a:p>
            <a:endParaRPr lang="en-US" sz="3500" b="0" dirty="0">
              <a:solidFill>
                <a:schemeClr val="bg1"/>
              </a:solidFill>
              <a:latin typeface="Arial" panose="020B0604020202020204" pitchFamily="34" charset="0"/>
              <a:cs typeface="Arial" panose="020B0604020202020204" pitchFamily="34" charset="0"/>
            </a:endParaRPr>
          </a:p>
          <a:p>
            <a:r>
              <a:rPr lang="en-US" sz="5600" b="0" dirty="0">
                <a:solidFill>
                  <a:schemeClr val="bg1"/>
                </a:solidFill>
                <a:latin typeface="Arial" panose="020B0604020202020204" pitchFamily="34" charset="0"/>
                <a:cs typeface="Arial" panose="020B0604020202020204" pitchFamily="34" charset="0"/>
              </a:rPr>
              <a:t>1. Bogduk,N. On the definitions and physiology of back pain, referred pain and radicular pain.  Pain 2009 Dec 15;147(1-3):17-19.</a:t>
            </a:r>
          </a:p>
          <a:p>
            <a:r>
              <a:rPr lang="en-US" sz="5600" b="0" dirty="0">
                <a:solidFill>
                  <a:schemeClr val="bg1"/>
                </a:solidFill>
                <a:latin typeface="Arial" panose="020B0604020202020204" pitchFamily="34" charset="0"/>
                <a:cs typeface="Arial" panose="020B0604020202020204" pitchFamily="34" charset="0"/>
              </a:rPr>
              <a:t>2.  Brisby,H. Pathology and possible mechanisms of nervous system response to disc herniation. J Bone Joint Surg Am 2006 April;68-71. </a:t>
            </a:r>
          </a:p>
          <a:p>
            <a:r>
              <a:rPr lang="en-US" sz="5600" b="0" dirty="0">
                <a:solidFill>
                  <a:schemeClr val="bg1"/>
                </a:solidFill>
                <a:latin typeface="Arial" panose="020B0604020202020204" pitchFamily="34" charset="0"/>
                <a:cs typeface="Arial" panose="020B0604020202020204" pitchFamily="34" charset="0"/>
              </a:rPr>
              <a:t>3. Marshall,L. Trethewie,A. Chemical Irritation of Nerve-Root in disc prolapse. Lancent Aug 1973;2(7824):320.</a:t>
            </a:r>
          </a:p>
          <a:p>
            <a:r>
              <a:rPr lang="en-US" sz="5600" b="0" dirty="0">
                <a:solidFill>
                  <a:schemeClr val="bg1"/>
                </a:solidFill>
                <a:latin typeface="Arial" panose="020B0604020202020204" pitchFamily="34" charset="0"/>
                <a:cs typeface="Arial" panose="020B0604020202020204" pitchFamily="34" charset="0"/>
              </a:rPr>
              <a:t>4. McCarron,RF. Wimpee,MW. Hudkins,PG. The inflammatory effect of the nucleus pulposis. A possible element in the pathogenosis of low back pain. Spine 1987;12 (8):760-764.</a:t>
            </a:r>
          </a:p>
          <a:p>
            <a:r>
              <a:rPr lang="en-US" sz="5600" b="0" dirty="0">
                <a:solidFill>
                  <a:schemeClr val="bg1"/>
                </a:solidFill>
                <a:latin typeface="Arial" panose="020B0604020202020204" pitchFamily="34" charset="0"/>
                <a:cs typeface="Arial" panose="020B0604020202020204" pitchFamily="34" charset="0"/>
              </a:rPr>
              <a:t>5. Igarashi,T. Kikuchi,S. Shubayer,V. Myers,RR. Exogenous tumor necrosis factor – alpha mimics nucleus pulposus-induced neuropathy. 2000 Dec Spine 25: (23):2975 -2980.</a:t>
            </a:r>
          </a:p>
          <a:p>
            <a:r>
              <a:rPr lang="en-US" sz="5600" b="0" dirty="0">
                <a:solidFill>
                  <a:schemeClr val="bg1"/>
                </a:solidFill>
                <a:latin typeface="Arial" panose="020B0604020202020204" pitchFamily="34" charset="0"/>
                <a:cs typeface="Arial" panose="020B0604020202020204" pitchFamily="34" charset="0"/>
              </a:rPr>
              <a:t>6. Disc Herniation – StatPearls – NCBI</a:t>
            </a:r>
          </a:p>
          <a:p>
            <a:r>
              <a:rPr lang="en-US" sz="5600" b="0" dirty="0">
                <a:solidFill>
                  <a:schemeClr val="bg1"/>
                </a:solidFill>
                <a:latin typeface="Arial" panose="020B0604020202020204" pitchFamily="34" charset="0"/>
                <a:cs typeface="Arial" panose="020B0604020202020204" pitchFamily="34" charset="0"/>
              </a:rPr>
              <a:t>7. Fjeid,OR. Grovle,L. Helgeland,J. Smastuen,MC. Solberg,TK, Zwart,JA, Grotle,M. Complications, reoperations, readmissions, and length of hospital stay in 34,639 surgical cases of lumbar dis herniation. Bone Joint J. April 2019;101-B(4);470-477.</a:t>
            </a:r>
          </a:p>
          <a:p>
            <a:r>
              <a:rPr lang="en-US" sz="5600" b="0" dirty="0">
                <a:solidFill>
                  <a:schemeClr val="bg1"/>
                </a:solidFill>
                <a:latin typeface="Arial" panose="020B0604020202020204" pitchFamily="34" charset="0"/>
                <a:cs typeface="Arial" panose="020B0604020202020204" pitchFamily="34" charset="0"/>
              </a:rPr>
              <a:t>8. Herniated Disc:What It Is, Diagnosis, Treatment, and Outlook </a:t>
            </a:r>
            <a:r>
              <a:rPr lang="en-US" sz="5600" b="0" dirty="0">
                <a:solidFill>
                  <a:schemeClr val="bg1"/>
                </a:solidFill>
                <a:latin typeface="Arial" panose="020B0604020202020204" pitchFamily="34" charset="0"/>
                <a:cs typeface="Arial" panose="020B0604020202020204" pitchFamily="34" charset="0"/>
                <a:hlinkClick r:id="rId2"/>
              </a:rPr>
              <a:t>HTTPS://MYCLEVELANDCLINIC.ORG/HEATH/DISEASES/12768</a:t>
            </a:r>
            <a:r>
              <a:rPr lang="en-US" sz="5600" b="0" dirty="0">
                <a:solidFill>
                  <a:schemeClr val="bg1"/>
                </a:solidFill>
                <a:latin typeface="Arial" panose="020B0604020202020204" pitchFamily="34" charset="0"/>
                <a:cs typeface="Arial" panose="020B0604020202020204" pitchFamily="34" charset="0"/>
              </a:rPr>
              <a:t>.</a:t>
            </a:r>
          </a:p>
          <a:p>
            <a:r>
              <a:rPr lang="en-US" sz="5600" b="0" dirty="0">
                <a:solidFill>
                  <a:schemeClr val="bg1"/>
                </a:solidFill>
                <a:latin typeface="Arial" panose="020B0604020202020204" pitchFamily="34" charset="0"/>
                <a:cs typeface="Arial" panose="020B0604020202020204" pitchFamily="34" charset="0"/>
              </a:rPr>
              <a:t>9. Vijay,M. Ravindra,MD,MSPH. Steven S.Senglaub,MS, Abbas Rattani,Mbe,Micheal C.  Dewan, MD,MSCI, Roger Hartl,MD, Erica Bisson,MD, MPH. Kee B. Park,MD, and Mark G. Shrime,MD,MPH, PhD.  Degenerative Lumbar Spine Disease: Estimating Global Incidence  and Worldwide  Volume.  Aospine journals.sagepub.com/home/gsi.</a:t>
            </a:r>
          </a:p>
          <a:p>
            <a:r>
              <a:rPr lang="en-US" sz="5600" b="0" dirty="0">
                <a:solidFill>
                  <a:schemeClr val="bg1"/>
                </a:solidFill>
                <a:latin typeface="Arial" panose="020B0604020202020204" pitchFamily="34" charset="0"/>
                <a:cs typeface="Arial" panose="020B0604020202020204" pitchFamily="34" charset="0"/>
              </a:rPr>
              <a:t>10. Schoenfeld,AJ. Weiner,BK. Treatment of Lumbar Disc Herniation:Evidenced – based Weiner practice. Int. J Gen Med 2010 July21:3:209-214.</a:t>
            </a:r>
          </a:p>
          <a:p>
            <a:r>
              <a:rPr lang="en-US" sz="1800" b="1" dirty="0">
                <a:solidFill>
                  <a:schemeClr val="bg1"/>
                </a:solidFill>
              </a:rPr>
              <a:t>11</a:t>
            </a:r>
            <a:endParaRPr lang="en-US" sz="1800" dirty="0">
              <a:solidFill>
                <a:schemeClr val="bg1"/>
              </a:solidFill>
            </a:endParaRPr>
          </a:p>
          <a:p>
            <a:endParaRPr lang="en-US" sz="1800" dirty="0">
              <a:solidFill>
                <a:schemeClr val="bg1"/>
              </a:solidFill>
            </a:endParaRPr>
          </a:p>
          <a:p>
            <a:endParaRPr lang="en-US" sz="1800" b="1" dirty="0">
              <a:solidFill>
                <a:schemeClr val="bg1"/>
              </a:solidFill>
            </a:endParaRPr>
          </a:p>
          <a:p>
            <a:endParaRPr lang="en-US" sz="1800" b="1" dirty="0">
              <a:solidFill>
                <a:schemeClr val="bg1"/>
              </a:solidFill>
            </a:endParaRPr>
          </a:p>
          <a:p>
            <a:r>
              <a:rPr lang="en-US" sz="1800" b="1" dirty="0">
                <a:solidFill>
                  <a:schemeClr val="bg1"/>
                </a:solidFill>
              </a:rPr>
              <a:t> </a:t>
            </a:r>
          </a:p>
          <a:p>
            <a:pPr marL="0" indent="0"/>
            <a:r>
              <a:rPr lang="en-US" sz="1800" b="1" dirty="0">
                <a:solidFill>
                  <a:schemeClr val="bg1"/>
                </a:solidFill>
              </a:rPr>
              <a:t>  </a:t>
            </a:r>
          </a:p>
          <a:p>
            <a:pPr marL="0" indent="0"/>
            <a:r>
              <a:rPr lang="en-US" sz="1800" b="1" dirty="0">
                <a:solidFill>
                  <a:schemeClr val="bg1"/>
                </a:solidFill>
              </a:rPr>
              <a:t>  </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42</a:t>
            </a:fld>
            <a:endParaRPr lang="en-US" noProof="0" dirty="0"/>
          </a:p>
        </p:txBody>
      </p:sp>
    </p:spTree>
    <p:extLst>
      <p:ext uri="{BB962C8B-B14F-4D97-AF65-F5344CB8AC3E}">
        <p14:creationId xmlns:p14="http://schemas.microsoft.com/office/powerpoint/2010/main" val="1573926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40">
            <a:extLst>
              <a:ext uri="{FF2B5EF4-FFF2-40B4-BE49-F238E27FC236}">
                <a16:creationId xmlns:a16="http://schemas.microsoft.com/office/drawing/2014/main" id="{0622F47C-D986-4C50-BD14-2C1E537C27FB}"/>
              </a:ext>
            </a:extLst>
          </p:cNvPr>
          <p:cNvSpPr>
            <a:spLocks noGrp="1"/>
          </p:cNvSpPr>
          <p:nvPr>
            <p:ph type="title"/>
          </p:nvPr>
        </p:nvSpPr>
        <p:spPr>
          <a:xfrm>
            <a:off x="266369" y="183988"/>
            <a:ext cx="11398194" cy="803380"/>
          </a:xfrm>
        </p:spPr>
        <p:txBody>
          <a:bodyPr>
            <a:normAutofit fontScale="90000"/>
          </a:bodyPr>
          <a:lstStyle/>
          <a:p>
            <a:pPr algn="ctr"/>
            <a:br>
              <a:rPr lang="en-US" dirty="0"/>
            </a:br>
            <a:r>
              <a:rPr lang="en-US" dirty="0">
                <a:solidFill>
                  <a:schemeClr val="tx1"/>
                </a:solidFill>
              </a:rPr>
              <a:t>REFERENCES</a:t>
            </a:r>
            <a:br>
              <a:rPr lang="en-US" dirty="0"/>
            </a:br>
            <a:endParaRPr lang="en-US" dirty="0"/>
          </a:p>
        </p:txBody>
      </p:sp>
      <p:sp>
        <p:nvSpPr>
          <p:cNvPr id="11" name="Content Placeholder 10">
            <a:extLst>
              <a:ext uri="{FF2B5EF4-FFF2-40B4-BE49-F238E27FC236}">
                <a16:creationId xmlns:a16="http://schemas.microsoft.com/office/drawing/2014/main" id="{DFFE8322-74A2-43C3-B71A-8DD6B2DC0DF8}"/>
              </a:ext>
            </a:extLst>
          </p:cNvPr>
          <p:cNvSpPr>
            <a:spLocks noGrp="1"/>
          </p:cNvSpPr>
          <p:nvPr>
            <p:ph type="body" sz="quarter" idx="14"/>
          </p:nvPr>
        </p:nvSpPr>
        <p:spPr>
          <a:xfrm>
            <a:off x="851192" y="1781502"/>
            <a:ext cx="9087937" cy="5076497"/>
          </a:xfrm>
        </p:spPr>
        <p:txBody>
          <a:bodyPr>
            <a:normAutofit fontScale="25000" lnSpcReduction="20000"/>
          </a:bodyPr>
          <a:lstStyle/>
          <a:p>
            <a:r>
              <a:rPr lang="en-US" sz="4800" b="1" dirty="0">
                <a:solidFill>
                  <a:schemeClr val="bg1"/>
                </a:solidFill>
                <a:latin typeface="Arial" panose="020B0604020202020204" pitchFamily="34" charset="0"/>
                <a:cs typeface="Arial" panose="020B0604020202020204" pitchFamily="34" charset="0"/>
              </a:rPr>
              <a:t>11. Cohen,SP. Epidemiology, Diagnosis, and Treatment of Neck Pain . Mayo Clin Proc. 2015:Feb,09;(2):284-299.</a:t>
            </a:r>
          </a:p>
          <a:p>
            <a:r>
              <a:rPr lang="en-US" sz="4800" b="1" dirty="0">
                <a:solidFill>
                  <a:schemeClr val="bg1"/>
                </a:solidFill>
                <a:latin typeface="Arial" panose="020B0604020202020204" pitchFamily="34" charset="0"/>
                <a:cs typeface="Arial" panose="020B0604020202020204" pitchFamily="34" charset="0"/>
              </a:rPr>
              <a:t>12. Manchikanti,L. Soin,A. Mann,DP. Et al. Comparative Analysis of Utilization of Epidural Procedures in Managing Chronic Pain in The Medicare Population:Pre and Post Affordable Care Act. Spine 2019,;(44):220-232.</a:t>
            </a:r>
          </a:p>
          <a:p>
            <a:r>
              <a:rPr lang="en-US" sz="4800" b="1" dirty="0">
                <a:solidFill>
                  <a:schemeClr val="bg1"/>
                </a:solidFill>
                <a:latin typeface="Arial" panose="020B0604020202020204" pitchFamily="34" charset="0"/>
                <a:cs typeface="Arial" panose="020B0604020202020204" pitchFamily="34" charset="0"/>
              </a:rPr>
              <a:t>13. Mandel,S, Schilling,J. Peterson,E. Rao,DS. Sanders,W. A Retrospective Analysis of Vertebral Body Fractures Following Epidural Steroid Injections. J Bone Joint Surgery 2013;(95) 961-964. </a:t>
            </a:r>
          </a:p>
          <a:p>
            <a:r>
              <a:rPr lang="en-US" sz="4800" dirty="0">
                <a:solidFill>
                  <a:schemeClr val="bg1"/>
                </a:solidFill>
                <a:latin typeface="Arial" panose="020B0604020202020204" pitchFamily="34" charset="0"/>
                <a:cs typeface="Arial" panose="020B0604020202020204" pitchFamily="34" charset="0"/>
              </a:rPr>
              <a:t>14. Gunner,BJ. Anderson,MD. Epidural Glucocorticoal Injections in Oatients with Lumbar Spinal Stenosis. N. Engl J. Med July 3,2014;371:75-76</a:t>
            </a:r>
          </a:p>
          <a:p>
            <a:r>
              <a:rPr lang="en-US" sz="4800" dirty="0">
                <a:solidFill>
                  <a:schemeClr val="bg1"/>
                </a:solidFill>
                <a:latin typeface="Arial" panose="020B0604020202020204" pitchFamily="34" charset="0"/>
                <a:cs typeface="Arial" panose="020B0604020202020204" pitchFamily="34" charset="0"/>
              </a:rPr>
              <a:t>15. Market data Enterprizses, Inc. Tampa Florida The Economic Times. Epidural Shots, A sreroid push, a 300 million pain market in America.</a:t>
            </a:r>
          </a:p>
          <a:p>
            <a:r>
              <a:rPr lang="en-US" sz="4800" dirty="0">
                <a:solidFill>
                  <a:schemeClr val="bg1"/>
                </a:solidFill>
                <a:latin typeface="Arial" panose="020B0604020202020204" pitchFamily="34" charset="0"/>
                <a:cs typeface="Arial" panose="020B0604020202020204" pitchFamily="34" charset="0"/>
              </a:rPr>
              <a:t>16. Laxmaiah,M. Vidyasagar,P. Amal,S. Mahendia,S. Kaye,A. Hirsch,J. Declining Utilization and Inflation – Adjusted Expenditures for Epidural Procedures in Chronic Spinal Pain in Medicare Population.  Pain Physicians 2021 Jan;24(1):1-15.</a:t>
            </a:r>
          </a:p>
          <a:p>
            <a:r>
              <a:rPr lang="en-US" sz="4800" dirty="0">
                <a:solidFill>
                  <a:schemeClr val="bg1"/>
                </a:solidFill>
                <a:latin typeface="Arial" panose="020B0604020202020204" pitchFamily="34" charset="0"/>
                <a:cs typeface="Arial" panose="020B0604020202020204" pitchFamily="34" charset="0"/>
              </a:rPr>
              <a:t>17.Racgosin,JA. Seymour,SM. Cascio,L. Gill,R. Serious Nerological Events After Epidural Glucocorticoid Injection – the FDAs Risk Assessment. N Eng J Med. 2015;373:2299-2301. </a:t>
            </a:r>
          </a:p>
          <a:p>
            <a:r>
              <a:rPr lang="en-US" sz="4800" dirty="0">
                <a:solidFill>
                  <a:schemeClr val="bg1"/>
                </a:solidFill>
                <a:latin typeface="Arial" panose="020B0604020202020204" pitchFamily="34" charset="0"/>
                <a:cs typeface="Arial" panose="020B0604020202020204" pitchFamily="34" charset="0"/>
              </a:rPr>
              <a:t>18. Neurosurgery.inmedpub.com</a:t>
            </a:r>
          </a:p>
          <a:p>
            <a:r>
              <a:rPr lang="en-US" sz="4800" dirty="0">
                <a:solidFill>
                  <a:schemeClr val="bg1"/>
                </a:solidFill>
                <a:latin typeface="Arial" panose="020B0604020202020204" pitchFamily="34" charset="0"/>
                <a:cs typeface="Arial" panose="020B0604020202020204" pitchFamily="34" charset="0"/>
              </a:rPr>
              <a:t>19. Comron,S. Fein,A. Cazzulino,A. Lehman,R. Phillilips,F. Howard,S. Riew,D.  Trends In Resource Utilization and Rate of Cervical disc arthroplasty and anterior Cervical Discectomy and Fusion Thruout the USA,2006-2013. Spine J. 2018Jan;1896)1022-1029.</a:t>
            </a:r>
          </a:p>
          <a:p>
            <a:r>
              <a:rPr lang="en-US" sz="4800" dirty="0">
                <a:solidFill>
                  <a:schemeClr val="bg1"/>
                </a:solidFill>
                <a:latin typeface="Arial" panose="020B0604020202020204" pitchFamily="34" charset="0"/>
                <a:cs typeface="Arial" panose="020B0604020202020204" pitchFamily="34" charset="0"/>
              </a:rPr>
              <a:t>20. Ambrossi,GI. McGirt,MJ. Sciubba,DM. Witham,TF. Wolinsky,J. GokaslanZL. Long,DM. Recurrent Lumbar Disc Herniation After a Single Level Lumbar discectomy; Incidenc and Health Care Cost Analysis.  Neurosurgery.2009;65:574-578.</a:t>
            </a:r>
          </a:p>
          <a:p>
            <a:r>
              <a:rPr lang="en-US" sz="4800" dirty="0">
                <a:solidFill>
                  <a:schemeClr val="bg1"/>
                </a:solidFill>
                <a:latin typeface="Arial" panose="020B0604020202020204" pitchFamily="34" charset="0"/>
                <a:cs typeface="Arial" panose="020B0604020202020204" pitchFamily="34" charset="0"/>
              </a:rPr>
              <a:t>21. Clinical Orthop Related Res. 2017 Nov;475(11);2752-2762</a:t>
            </a:r>
          </a:p>
          <a:p>
            <a:r>
              <a:rPr lang="en-US" sz="4800" dirty="0">
                <a:solidFill>
                  <a:schemeClr val="bg1"/>
                </a:solidFill>
                <a:latin typeface="Arial" panose="020B0604020202020204" pitchFamily="34" charset="0"/>
                <a:cs typeface="Arial" panose="020B0604020202020204" pitchFamily="34" charset="0"/>
              </a:rPr>
              <a:t>22. Spine J.2019March19(3):487-492.</a:t>
            </a:r>
          </a:p>
          <a:p>
            <a:r>
              <a:rPr lang="en-US" sz="4800" dirty="0">
                <a:solidFill>
                  <a:schemeClr val="bg1"/>
                </a:solidFill>
                <a:latin typeface="Arial" panose="020B0604020202020204" pitchFamily="34" charset="0"/>
                <a:cs typeface="Arial" panose="020B0604020202020204" pitchFamily="34" charset="0"/>
              </a:rPr>
              <a:t>23. Ralph, J. Mobbs,D. Raymond L. Newcombe,Nadana,K. Chandran,MS. Lumbar discectomy and the Diabetic Patient:Incidince and Outcome. Jouranal of Calinical Neuroscience Volume 8,Issuel, Jan2001;10-13.</a:t>
            </a:r>
          </a:p>
          <a:p>
            <a:r>
              <a:rPr lang="en-US" sz="4800" dirty="0">
                <a:solidFill>
                  <a:schemeClr val="bg1"/>
                </a:solidFill>
                <a:latin typeface="Arial" panose="020B0604020202020204" pitchFamily="34" charset="0"/>
                <a:cs typeface="Arial" panose="020B0604020202020204" pitchFamily="34" charset="0"/>
              </a:rPr>
              <a:t>24. Rajaee,S. Bae,H. KanimL,Delamarter,R. Spinal Fusion In US Spine 2012;37(1):67-76.</a:t>
            </a:r>
          </a:p>
          <a:p>
            <a:endParaRPr lang="en-US" sz="1800" dirty="0">
              <a:solidFill>
                <a:schemeClr val="bg1"/>
              </a:solidFill>
            </a:endParaRPr>
          </a:p>
          <a:p>
            <a:endParaRPr lang="en-US" sz="1800" b="1" dirty="0">
              <a:solidFill>
                <a:schemeClr val="bg1"/>
              </a:solidFill>
            </a:endParaRPr>
          </a:p>
          <a:p>
            <a:endParaRPr lang="en-US" sz="1800" b="1" dirty="0">
              <a:solidFill>
                <a:schemeClr val="bg1"/>
              </a:solidFill>
            </a:endParaRPr>
          </a:p>
          <a:p>
            <a:r>
              <a:rPr lang="en-US" sz="1800" b="1" dirty="0">
                <a:solidFill>
                  <a:schemeClr val="bg1"/>
                </a:solidFill>
              </a:rPr>
              <a:t> </a:t>
            </a:r>
          </a:p>
          <a:p>
            <a:pPr marL="0" indent="0"/>
            <a:r>
              <a:rPr lang="en-US" sz="1800" b="1" dirty="0">
                <a:solidFill>
                  <a:schemeClr val="bg1"/>
                </a:solidFill>
              </a:rPr>
              <a:t>  </a:t>
            </a:r>
          </a:p>
          <a:p>
            <a:pPr marL="0" indent="0"/>
            <a:r>
              <a:rPr lang="en-US" sz="1800" b="1" dirty="0">
                <a:solidFill>
                  <a:schemeClr val="bg1"/>
                </a:solidFill>
              </a:rPr>
              <a:t>  </a:t>
            </a:r>
          </a:p>
        </p:txBody>
      </p:sp>
      <p:sp>
        <p:nvSpPr>
          <p:cNvPr id="3" name="Date Placeholder 2">
            <a:extLst>
              <a:ext uri="{FF2B5EF4-FFF2-40B4-BE49-F238E27FC236}">
                <a16:creationId xmlns:a16="http://schemas.microsoft.com/office/drawing/2014/main" id="{9CE6D34A-9686-45B2-97D0-AD20167B2D54}"/>
              </a:ext>
            </a:extLst>
          </p:cNvPr>
          <p:cNvSpPr>
            <a:spLocks noGrp="1"/>
          </p:cNvSpPr>
          <p:nvPr>
            <p:ph type="dt" sz="half" idx="10"/>
          </p:nvPr>
        </p:nvSpPr>
        <p:spPr/>
        <p:txBody>
          <a:bodyPr/>
          <a:lstStyle/>
          <a:p>
            <a:pPr lvl="0"/>
            <a:r>
              <a:rPr lang="en-US" noProof="0" dirty="0"/>
              <a:t>20XX</a:t>
            </a:r>
          </a:p>
        </p:txBody>
      </p:sp>
      <p:sp>
        <p:nvSpPr>
          <p:cNvPr id="4" name="Slide Number Placeholder 3">
            <a:extLst>
              <a:ext uri="{FF2B5EF4-FFF2-40B4-BE49-F238E27FC236}">
                <a16:creationId xmlns:a16="http://schemas.microsoft.com/office/drawing/2014/main" id="{AC0EC6D8-4D66-4B16-AD3F-2850D613518A}"/>
              </a:ext>
            </a:extLst>
          </p:cNvPr>
          <p:cNvSpPr>
            <a:spLocks noGrp="1"/>
          </p:cNvSpPr>
          <p:nvPr>
            <p:ph type="sldNum" sz="quarter" idx="12"/>
          </p:nvPr>
        </p:nvSpPr>
        <p:spPr/>
        <p:txBody>
          <a:bodyPr/>
          <a:lstStyle/>
          <a:p>
            <a:pPr lvl="0"/>
            <a:fld id="{06B786C7-B8F9-4072-AAAA-17258464D730}" type="slidenum">
              <a:rPr lang="en-US" noProof="0" smtClean="0"/>
              <a:pPr lvl="0"/>
              <a:t>43</a:t>
            </a:fld>
            <a:endParaRPr lang="en-US" noProof="0" dirty="0"/>
          </a:p>
        </p:txBody>
      </p:sp>
    </p:spTree>
    <p:extLst>
      <p:ext uri="{BB962C8B-B14F-4D97-AF65-F5344CB8AC3E}">
        <p14:creationId xmlns:p14="http://schemas.microsoft.com/office/powerpoint/2010/main" val="1587536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CBCA8D9B-86A6-46D0-8939-576472F48528}"/>
              </a:ext>
            </a:extLst>
          </p:cNvPr>
          <p:cNvSpPr>
            <a:spLocks noGrp="1"/>
          </p:cNvSpPr>
          <p:nvPr>
            <p:ph type="title"/>
          </p:nvPr>
        </p:nvSpPr>
        <p:spPr/>
        <p:txBody>
          <a:bodyPr>
            <a:normAutofit/>
          </a:bodyPr>
          <a:lstStyle/>
          <a:p>
            <a:r>
              <a:rPr lang="en-US" dirty="0"/>
              <a:t>Team</a:t>
            </a:r>
          </a:p>
        </p:txBody>
      </p:sp>
      <p:graphicFrame>
        <p:nvGraphicFramePr>
          <p:cNvPr id="12" name="Content Placeholder 2">
            <a:extLst>
              <a:ext uri="{FF2B5EF4-FFF2-40B4-BE49-F238E27FC236}">
                <a16:creationId xmlns:a16="http://schemas.microsoft.com/office/drawing/2014/main" id="{B92EBB33-86ED-44CD-B655-52737F569C50}"/>
              </a:ext>
              <a:ext uri="{C183D7F6-B498-43B3-948B-1728B52AA6E4}">
                <adec:decorative xmlns:adec="http://schemas.microsoft.com/office/drawing/2017/decorative" val="1"/>
              </a:ext>
            </a:extLst>
          </p:cNvPr>
          <p:cNvGraphicFramePr>
            <a:graphicFrameLocks noGrp="1"/>
          </p:cNvGraphicFramePr>
          <p:nvPr>
            <p:ph sz="quarter" idx="14"/>
            <p:extLst>
              <p:ext uri="{D42A27DB-BD31-4B8C-83A1-F6EECF244321}">
                <p14:modId xmlns:p14="http://schemas.microsoft.com/office/powerpoint/2010/main" val="2377985133"/>
              </p:ext>
            </p:extLst>
          </p:nvPr>
        </p:nvGraphicFramePr>
        <p:xfrm>
          <a:off x="1246909" y="1695450"/>
          <a:ext cx="10490662"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BA44D22-2C67-436D-AB47-1C91A69B29EE}"/>
              </a:ext>
            </a:extLst>
          </p:cNvPr>
          <p:cNvSpPr>
            <a:spLocks noGrp="1"/>
          </p:cNvSpPr>
          <p:nvPr>
            <p:ph type="ftr" sz="quarter" idx="11"/>
          </p:nvPr>
        </p:nvSpPr>
        <p:spPr/>
        <p:txBody>
          <a:bodyPr/>
          <a:lstStyle/>
          <a:p>
            <a:r>
              <a:rPr lang="en-US" dirty="0"/>
              <a:t>Presentation title</a:t>
            </a:r>
          </a:p>
        </p:txBody>
      </p:sp>
      <p:sp>
        <p:nvSpPr>
          <p:cNvPr id="3" name="Date Placeholder 2">
            <a:extLst>
              <a:ext uri="{FF2B5EF4-FFF2-40B4-BE49-F238E27FC236}">
                <a16:creationId xmlns:a16="http://schemas.microsoft.com/office/drawing/2014/main" id="{1167B644-3955-44BD-8140-FD5AD6294F09}"/>
              </a:ext>
            </a:extLst>
          </p:cNvPr>
          <p:cNvSpPr>
            <a:spLocks noGrp="1"/>
          </p:cNvSpPr>
          <p:nvPr>
            <p:ph type="dt" sz="half" idx="10"/>
          </p:nvPr>
        </p:nvSpPr>
        <p:spPr/>
        <p:txBody>
          <a:bodyPr/>
          <a:lstStyle/>
          <a:p>
            <a:pPr lvl="0"/>
            <a:r>
              <a:rPr lang="en-US" noProof="0" dirty="0"/>
              <a:t>20XX</a:t>
            </a:r>
          </a:p>
        </p:txBody>
      </p:sp>
      <p:sp>
        <p:nvSpPr>
          <p:cNvPr id="5" name="Slide Number Placeholder 4">
            <a:extLst>
              <a:ext uri="{FF2B5EF4-FFF2-40B4-BE49-F238E27FC236}">
                <a16:creationId xmlns:a16="http://schemas.microsoft.com/office/drawing/2014/main" id="{E673DB5F-1A43-441F-953F-DA8BBE7299D4}"/>
              </a:ext>
            </a:extLst>
          </p:cNvPr>
          <p:cNvSpPr>
            <a:spLocks noGrp="1"/>
          </p:cNvSpPr>
          <p:nvPr>
            <p:ph type="sldNum" sz="quarter" idx="12"/>
          </p:nvPr>
        </p:nvSpPr>
        <p:spPr/>
        <p:txBody>
          <a:bodyPr/>
          <a:lstStyle/>
          <a:p>
            <a:pPr lvl="0"/>
            <a:fld id="{06B786C7-B8F9-4072-AAAA-17258464D730}" type="slidenum">
              <a:rPr lang="en-US" noProof="0" smtClean="0"/>
              <a:pPr lvl="0"/>
              <a:t>44</a:t>
            </a:fld>
            <a:endParaRPr lang="en-US" noProof="0" dirty="0"/>
          </a:p>
        </p:txBody>
      </p:sp>
    </p:spTree>
    <p:extLst>
      <p:ext uri="{BB962C8B-B14F-4D97-AF65-F5344CB8AC3E}">
        <p14:creationId xmlns:p14="http://schemas.microsoft.com/office/powerpoint/2010/main" val="260554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1031" name="Straight Connector 1030">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9" name="Straight Connector 1038">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041" name="Rectangle 1040">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7532710" y="628617"/>
            <a:ext cx="3971902" cy="3028983"/>
          </a:xfrm>
        </p:spPr>
        <p:txBody>
          <a:bodyPr vert="horz" lIns="91440" tIns="45720" rIns="91440" bIns="45720" rtlCol="0" anchor="b">
            <a:normAutofit/>
          </a:bodyPr>
          <a:lstStyle/>
          <a:p>
            <a:r>
              <a:rPr lang="en-US" sz="4800" dirty="0">
                <a:solidFill>
                  <a:schemeClr val="tx1"/>
                </a:solidFill>
              </a:rPr>
              <a:t>The Human Spine</a:t>
            </a:r>
          </a:p>
        </p:txBody>
      </p:sp>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7532709" y="3843868"/>
            <a:ext cx="2827315" cy="1564744"/>
          </a:xfrm>
        </p:spPr>
        <p:txBody>
          <a:bodyPr vert="horz" lIns="91440" tIns="45720" rIns="91440" bIns="45720" rtlCol="0" anchor="t">
            <a:normAutofit/>
          </a:bodyPr>
          <a:lstStyle/>
          <a:p>
            <a:pPr>
              <a:lnSpc>
                <a:spcPct val="90000"/>
              </a:lnSpc>
            </a:pPr>
            <a:r>
              <a:rPr lang="en-US" sz="1600" dirty="0"/>
              <a:t>The human spine is comprised of 33 vertebrae, an intravertebral disc exist between spinal vertebrae</a:t>
            </a:r>
            <a:r>
              <a:rPr lang="en-US" sz="1600" dirty="0">
                <a:solidFill>
                  <a:schemeClr val="bg2">
                    <a:lumMod val="75000"/>
                  </a:schemeClr>
                </a:solidFill>
              </a:rPr>
              <a:t>. </a:t>
            </a:r>
          </a:p>
        </p:txBody>
      </p:sp>
      <p:sp>
        <p:nvSpPr>
          <p:cNvPr id="1043"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00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Spine Anatomy Realistic Chart ">
            <a:extLst>
              <a:ext uri="{FF2B5EF4-FFF2-40B4-BE49-F238E27FC236}">
                <a16:creationId xmlns:a16="http://schemas.microsoft.com/office/drawing/2014/main" id="{FAACDE77-10B9-A2C0-68A2-2681A0A99092}"/>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6930" r="4858" b="-1"/>
          <a:stretch/>
        </p:blipFill>
        <p:spPr bwMode="auto">
          <a:xfrm>
            <a:off x="79907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lvl="0" defTabSz="914400">
              <a:spcAft>
                <a:spcPts val="600"/>
              </a:spcAft>
            </a:pPr>
            <a:r>
              <a:rPr lang="en-US" b="0" i="0" kern="1200" noProof="0" dirty="0">
                <a:solidFill>
                  <a:schemeClr val="bg2">
                    <a:lumMod val="50000"/>
                  </a:schemeClr>
                </a:solidFill>
                <a:effectLst/>
                <a:latin typeface="+mn-lt"/>
                <a:ea typeface="+mn-ea"/>
                <a:cs typeface="+mn-cs"/>
              </a:rPr>
              <a:t>Investors Presentation 2025</a:t>
            </a:r>
          </a:p>
        </p:txBody>
      </p:sp>
      <p:sp>
        <p:nvSpPr>
          <p:cNvPr id="2" name="Date Placeholder 1">
            <a:extLst>
              <a:ext uri="{FF2B5EF4-FFF2-40B4-BE49-F238E27FC236}">
                <a16:creationId xmlns:a16="http://schemas.microsoft.com/office/drawing/2014/main" id="{B8D2C1D6-521E-4B36-BBF3-F3613BE0A718}"/>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defTabSz="914400">
              <a:spcAft>
                <a:spcPts val="600"/>
              </a:spcAft>
            </a:pPr>
            <a:r>
              <a:rPr lang="en-US" dirty="0">
                <a:solidFill>
                  <a:schemeClr val="bg2">
                    <a:lumMod val="50000"/>
                  </a:schemeClr>
                </a:solidFill>
              </a:rPr>
              <a:t>20XX</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2722F022-211C-4882-844C-086FEA6806AA}" type="slidenum">
              <a:rPr lang="en-US" noProof="0">
                <a:solidFill>
                  <a:schemeClr val="bg2">
                    <a:lumMod val="50000"/>
                  </a:schemeClr>
                </a:solidFill>
              </a:rPr>
              <a:pPr lvl="0" defTabSz="914400">
                <a:spcAft>
                  <a:spcPts val="600"/>
                </a:spcAft>
              </a:pPr>
              <a:t>5</a:t>
            </a:fld>
            <a:endParaRPr lang="en-US" noProof="0" dirty="0">
              <a:solidFill>
                <a:schemeClr val="bg2">
                  <a:lumMod val="50000"/>
                </a:schemeClr>
              </a:solidFill>
            </a:endParaRPr>
          </a:p>
        </p:txBody>
      </p:sp>
      <p:grpSp>
        <p:nvGrpSpPr>
          <p:cNvPr id="1045" name="Group 1044">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046" name="Straight Connector 1045">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7" name="Straight Connector 1046">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8" name="Straight Connector 1047">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9" name="Straight Connector 1048">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0" name="Straight Connector 1049">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32596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700"/>
                                        <p:tgtEl>
                                          <p:spTgt spid="12">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7532710" y="628617"/>
            <a:ext cx="3971902" cy="3028983"/>
          </a:xfrm>
        </p:spPr>
        <p:txBody>
          <a:bodyPr vert="horz" lIns="91440" tIns="45720" rIns="91440" bIns="45720" rtlCol="0" anchor="b">
            <a:normAutofit/>
          </a:bodyPr>
          <a:lstStyle/>
          <a:p>
            <a:r>
              <a:rPr lang="en-US" sz="3700" dirty="0">
                <a:solidFill>
                  <a:srgbClr val="FFFFFF"/>
                </a:solidFill>
              </a:rPr>
              <a:t>Intervertebral Disc</a:t>
            </a:r>
          </a:p>
        </p:txBody>
      </p:sp>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7532709" y="3843868"/>
            <a:ext cx="2827315" cy="1564744"/>
          </a:xfrm>
        </p:spPr>
        <p:txBody>
          <a:bodyPr vert="horz" lIns="91440" tIns="45720" rIns="91440" bIns="45720" rtlCol="0" anchor="t">
            <a:normAutofit/>
          </a:bodyPr>
          <a:lstStyle/>
          <a:p>
            <a:pPr>
              <a:lnSpc>
                <a:spcPct val="90000"/>
              </a:lnSpc>
            </a:pPr>
            <a:r>
              <a:rPr lang="en-US" sz="1600" dirty="0">
                <a:solidFill>
                  <a:srgbClr val="0F496F"/>
                </a:solidFill>
              </a:rPr>
              <a:t>1. Outer layer called annulus comprised of an outer layer</a:t>
            </a:r>
          </a:p>
          <a:p>
            <a:pPr>
              <a:lnSpc>
                <a:spcPct val="90000"/>
              </a:lnSpc>
            </a:pPr>
            <a:r>
              <a:rPr lang="en-US" sz="1600" dirty="0">
                <a:solidFill>
                  <a:srgbClr val="0F496F"/>
                </a:solidFill>
              </a:rPr>
              <a:t>2. Nucleus polyposis-inner, jellylike portion of the disc. </a:t>
            </a: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defTabSz="914400">
              <a:spcAft>
                <a:spcPts val="600"/>
              </a:spcAft>
            </a:pPr>
            <a:r>
              <a:rPr lang="en-US" dirty="0">
                <a:solidFill>
                  <a:schemeClr val="bg2">
                    <a:lumMod val="50000"/>
                  </a:schemeClr>
                </a:solidFill>
              </a:rPr>
              <a:t>Investors Presentation 2025</a:t>
            </a:r>
          </a:p>
          <a:p>
            <a:pPr lvl="0" defTabSz="914400">
              <a:spcAft>
                <a:spcPts val="600"/>
              </a:spcAft>
            </a:pPr>
            <a:endParaRPr lang="en-US" b="0" i="0" kern="1200" noProof="0" dirty="0">
              <a:solidFill>
                <a:srgbClr val="0A304A"/>
              </a:solidFill>
              <a:effectLst/>
              <a:latin typeface="+mn-lt"/>
              <a:ea typeface="+mn-ea"/>
              <a:cs typeface="+mn-cs"/>
            </a:endParaRPr>
          </a:p>
        </p:txBody>
      </p:sp>
      <p:sp>
        <p:nvSpPr>
          <p:cNvPr id="2" name="Date Placeholder 1">
            <a:extLst>
              <a:ext uri="{FF2B5EF4-FFF2-40B4-BE49-F238E27FC236}">
                <a16:creationId xmlns:a16="http://schemas.microsoft.com/office/drawing/2014/main" id="{B8D2C1D6-521E-4B36-BBF3-F3613BE0A718}"/>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defTabSz="914400">
              <a:spcAft>
                <a:spcPts val="600"/>
              </a:spcAft>
            </a:pPr>
            <a:r>
              <a:rPr lang="en-US" dirty="0">
                <a:solidFill>
                  <a:srgbClr val="0A304A"/>
                </a:solidFill>
              </a:rPr>
              <a:t>20XX</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2722F022-211C-4882-844C-086FEA6806AA}" type="slidenum">
              <a:rPr lang="en-US" noProof="0">
                <a:solidFill>
                  <a:srgbClr val="0A304A"/>
                </a:solidFill>
              </a:rPr>
              <a:pPr lvl="0" defTabSz="914400">
                <a:spcAft>
                  <a:spcPts val="600"/>
                </a:spcAft>
              </a:pPr>
              <a:t>6</a:t>
            </a:fld>
            <a:endParaRPr lang="en-US" noProof="0" dirty="0">
              <a:solidFill>
                <a:srgbClr val="0A304A"/>
              </a:solidFill>
            </a:endParaRPr>
          </a:p>
        </p:txBody>
      </p:sp>
      <p:pic>
        <p:nvPicPr>
          <p:cNvPr id="2050" name="Picture 2" descr="3D illustration showing lumbar vertebrae with intervertebral disc, medically 3D illustration">
            <a:extLst>
              <a:ext uri="{FF2B5EF4-FFF2-40B4-BE49-F238E27FC236}">
                <a16:creationId xmlns:a16="http://schemas.microsoft.com/office/drawing/2014/main" id="{120269FD-57E2-44AA-DFCF-BE54DC5290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272" b="3"/>
          <a:stretch/>
        </p:blipFill>
        <p:spPr bwMode="auto">
          <a:xfrm>
            <a:off x="1101217" y="1101525"/>
            <a:ext cx="5450437" cy="4325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52791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4126" name="Group 4125">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27" name="Straight Connector 4126">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28" name="Straight Connector 4127">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29" name="Straight Connector 4128">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0" name="Straight Connector 4129">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1" name="Straight Connector 4130">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4133" name="Rectangle 4132">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21C5EA2A-10BF-4B5E-ACC8-8A766A0949A6}"/>
              </a:ext>
            </a:extLst>
          </p:cNvPr>
          <p:cNvSpPr>
            <a:spLocks noGrp="1"/>
          </p:cNvSpPr>
          <p:nvPr>
            <p:ph type="ctrTitle"/>
          </p:nvPr>
        </p:nvSpPr>
        <p:spPr>
          <a:xfrm>
            <a:off x="684212" y="4487332"/>
            <a:ext cx="7543800" cy="1507067"/>
          </a:xfrm>
        </p:spPr>
        <p:txBody>
          <a:bodyPr vert="horz" lIns="91440" tIns="45720" rIns="91440" bIns="45720" rtlCol="0" anchor="ctr">
            <a:normAutofit/>
          </a:bodyPr>
          <a:lstStyle/>
          <a:p>
            <a:r>
              <a:rPr lang="en-US" dirty="0">
                <a:solidFill>
                  <a:schemeClr val="tx1"/>
                </a:solidFill>
              </a:rPr>
              <a:t>Four stages of Disc Disease</a:t>
            </a:r>
          </a:p>
        </p:txBody>
      </p:sp>
      <p:sp>
        <p:nvSpPr>
          <p:cNvPr id="12" name="Subtitle 11">
            <a:extLst>
              <a:ext uri="{FF2B5EF4-FFF2-40B4-BE49-F238E27FC236}">
                <a16:creationId xmlns:a16="http://schemas.microsoft.com/office/drawing/2014/main" id="{AEAC0465-1751-47C8-9200-CF24EEB5E133}"/>
              </a:ext>
            </a:extLst>
          </p:cNvPr>
          <p:cNvSpPr>
            <a:spLocks noGrp="1"/>
          </p:cNvSpPr>
          <p:nvPr>
            <p:ph type="subTitle" idx="1"/>
          </p:nvPr>
        </p:nvSpPr>
        <p:spPr>
          <a:xfrm>
            <a:off x="684211" y="685800"/>
            <a:ext cx="7493137" cy="3615267"/>
          </a:xfrm>
        </p:spPr>
        <p:txBody>
          <a:bodyPr vert="horz" lIns="91440" tIns="45720" rIns="91440" bIns="45720" rtlCol="0" anchor="ctr">
            <a:normAutofit/>
          </a:bodyPr>
          <a:lstStyle/>
          <a:p>
            <a:pPr>
              <a:buFont typeface="Wingdings 3" panose="05040102010807070707" pitchFamily="18" charset="2"/>
              <a:buChar char=""/>
            </a:pPr>
            <a:r>
              <a:rPr lang="en-US" dirty="0">
                <a:solidFill>
                  <a:schemeClr val="bg2">
                    <a:lumMod val="75000"/>
                  </a:schemeClr>
                </a:solidFill>
              </a:rPr>
              <a:t>1. Bulging Disc</a:t>
            </a:r>
          </a:p>
          <a:p>
            <a:pPr>
              <a:buFont typeface="Wingdings 3" panose="05040102010807070707" pitchFamily="18" charset="2"/>
              <a:buChar char=""/>
            </a:pPr>
            <a:r>
              <a:rPr lang="en-US" dirty="0">
                <a:solidFill>
                  <a:schemeClr val="bg2">
                    <a:lumMod val="75000"/>
                  </a:schemeClr>
                </a:solidFill>
              </a:rPr>
              <a:t>2. Protrusion</a:t>
            </a:r>
          </a:p>
          <a:p>
            <a:pPr>
              <a:buFont typeface="Wingdings 3" panose="05040102010807070707" pitchFamily="18" charset="2"/>
              <a:buChar char=""/>
            </a:pPr>
            <a:r>
              <a:rPr lang="en-US" dirty="0">
                <a:solidFill>
                  <a:schemeClr val="bg2">
                    <a:lumMod val="75000"/>
                  </a:schemeClr>
                </a:solidFill>
              </a:rPr>
              <a:t>3. Herniation/extrusion</a:t>
            </a:r>
          </a:p>
          <a:p>
            <a:pPr>
              <a:buFont typeface="Wingdings 3" panose="05040102010807070707" pitchFamily="18" charset="2"/>
              <a:buChar char=""/>
            </a:pPr>
            <a:r>
              <a:rPr lang="en-US" dirty="0">
                <a:solidFill>
                  <a:schemeClr val="bg2">
                    <a:lumMod val="75000"/>
                  </a:schemeClr>
                </a:solidFill>
              </a:rPr>
              <a:t>4. Sequestration</a:t>
            </a:r>
          </a:p>
        </p:txBody>
      </p:sp>
      <p:sp>
        <p:nvSpPr>
          <p:cNvPr id="3" name="Footer Placeholder 2">
            <a:extLst>
              <a:ext uri="{FF2B5EF4-FFF2-40B4-BE49-F238E27FC236}">
                <a16:creationId xmlns:a16="http://schemas.microsoft.com/office/drawing/2014/main" id="{E5932065-5BEE-4D45-A3A1-6F0559B48650}"/>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defTabSz="914400">
              <a:spcAft>
                <a:spcPts val="600"/>
              </a:spcAft>
            </a:pPr>
            <a:r>
              <a:rPr lang="en-US" dirty="0">
                <a:solidFill>
                  <a:schemeClr val="bg2">
                    <a:lumMod val="50000"/>
                  </a:schemeClr>
                </a:solidFill>
              </a:rPr>
              <a:t>Investors Presentation 2025</a:t>
            </a:r>
          </a:p>
          <a:p>
            <a:pPr lvl="0" defTabSz="914400">
              <a:spcAft>
                <a:spcPts val="600"/>
              </a:spcAft>
            </a:pPr>
            <a:endParaRPr lang="en-US" b="0" i="0" kern="1200" noProof="0" dirty="0">
              <a:solidFill>
                <a:schemeClr val="bg2">
                  <a:lumMod val="50000"/>
                </a:schemeClr>
              </a:solidFill>
              <a:effectLst/>
              <a:latin typeface="+mn-lt"/>
              <a:ea typeface="+mn-ea"/>
              <a:cs typeface="+mn-cs"/>
            </a:endParaRPr>
          </a:p>
        </p:txBody>
      </p:sp>
      <p:pic>
        <p:nvPicPr>
          <p:cNvPr id="4102" name="Picture 6" descr="Explaining Spinal Disorders: Lumbar Disc Herniation">
            <a:extLst>
              <a:ext uri="{FF2B5EF4-FFF2-40B4-BE49-F238E27FC236}">
                <a16:creationId xmlns:a16="http://schemas.microsoft.com/office/drawing/2014/main" id="{0011F34B-6E15-14AB-0643-657988BEB9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82"/>
          <a:stretch/>
        </p:blipFill>
        <p:spPr bwMode="auto">
          <a:xfrm>
            <a:off x="8820603" y="10"/>
            <a:ext cx="3371397" cy="6857990"/>
          </a:xfrm>
          <a:prstGeom prst="rect">
            <a:avLst/>
          </a:prstGeom>
          <a:noFill/>
          <a:effectLst>
            <a:innerShdw blurRad="57150" dist="38100" dir="14460000">
              <a:prstClr val="black">
                <a:alpha val="70000"/>
              </a:prstClr>
            </a:innerShdw>
          </a:effectLst>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8D2C1D6-521E-4B36-BBF3-F3613BE0A718}"/>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defTabSz="914400">
              <a:spcAft>
                <a:spcPts val="600"/>
              </a:spcAft>
            </a:pPr>
            <a:r>
              <a:rPr lang="en-US" dirty="0">
                <a:solidFill>
                  <a:srgbClr val="FFFFFF"/>
                </a:solidFill>
              </a:rPr>
              <a:t>20XX</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2722F022-211C-4882-844C-086FEA6806AA}" type="slidenum">
              <a:rPr lang="en-US" noProof="0">
                <a:solidFill>
                  <a:srgbClr val="FFFFFF"/>
                </a:solidFill>
              </a:rPr>
              <a:pPr lvl="0" defTabSz="914400">
                <a:spcAft>
                  <a:spcPts val="600"/>
                </a:spcAft>
              </a:pPr>
              <a:t>7</a:t>
            </a:fld>
            <a:endParaRPr lang="en-US" noProof="0" dirty="0">
              <a:solidFill>
                <a:srgbClr val="FFFFFF"/>
              </a:solidFill>
            </a:endParaRPr>
          </a:p>
        </p:txBody>
      </p:sp>
      <p:grpSp>
        <p:nvGrpSpPr>
          <p:cNvPr id="4135" name="Group 4134">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4136" name="Straight Connector 4135">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7" name="Straight Connector 4136">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8" name="Straight Connector 4137">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39" name="Straight Connector 4138">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40" name="Straight Connector 4139">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6073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p:txBody>
          <a:bodyPr>
            <a:normAutofit/>
          </a:bodyPr>
          <a:lstStyle/>
          <a:p>
            <a:r>
              <a:rPr lang="en-US" dirty="0">
                <a:solidFill>
                  <a:schemeClr val="tx1"/>
                </a:solidFill>
              </a:rPr>
              <a:t>Painful Damaged Disc Syndrome (PDDS)</a:t>
            </a:r>
          </a:p>
        </p:txBody>
      </p:sp>
      <p:sp>
        <p:nvSpPr>
          <p:cNvPr id="14" name="Text Placeholder 13">
            <a:extLst>
              <a:ext uri="{FF2B5EF4-FFF2-40B4-BE49-F238E27FC236}">
                <a16:creationId xmlns:a16="http://schemas.microsoft.com/office/drawing/2014/main" id="{61A6601B-A3E2-47A2-B731-4FE03C43E2B0}"/>
              </a:ext>
            </a:extLst>
          </p:cNvPr>
          <p:cNvSpPr>
            <a:spLocks noGrp="1"/>
          </p:cNvSpPr>
          <p:nvPr>
            <p:ph type="body" sz="quarter" idx="14"/>
          </p:nvPr>
        </p:nvSpPr>
        <p:spPr>
          <a:xfrm>
            <a:off x="1209243" y="1764139"/>
            <a:ext cx="9231542" cy="597604"/>
          </a:xfrm>
        </p:spPr>
        <p:txBody>
          <a:bodyPr>
            <a:normAutofit fontScale="85000" lnSpcReduction="20000"/>
          </a:bodyPr>
          <a:lstStyle/>
          <a:p>
            <a:r>
              <a:rPr lang="en-US" dirty="0">
                <a:solidFill>
                  <a:schemeClr val="bg1"/>
                </a:solidFill>
              </a:rPr>
              <a:t>Used to describe the whole genre of disc pathology, including but not limited to disc:</a:t>
            </a:r>
          </a:p>
        </p:txBody>
      </p:sp>
      <p:sp>
        <p:nvSpPr>
          <p:cNvPr id="13" name="Content Placeholder 12">
            <a:extLst>
              <a:ext uri="{FF2B5EF4-FFF2-40B4-BE49-F238E27FC236}">
                <a16:creationId xmlns:a16="http://schemas.microsoft.com/office/drawing/2014/main" id="{ABAEE544-8FB3-4E56-91A9-A6964539DCB7}"/>
              </a:ext>
            </a:extLst>
          </p:cNvPr>
          <p:cNvSpPr>
            <a:spLocks noGrp="1"/>
          </p:cNvSpPr>
          <p:nvPr>
            <p:ph type="body" sz="quarter" idx="17"/>
          </p:nvPr>
        </p:nvSpPr>
        <p:spPr>
          <a:xfrm>
            <a:off x="1209243" y="2374900"/>
            <a:ext cx="4756714" cy="1822070"/>
          </a:xfrm>
        </p:spPr>
        <p:txBody>
          <a:bodyPr>
            <a:normAutofit/>
          </a:bodyPr>
          <a:lstStyle/>
          <a:p>
            <a:r>
              <a:rPr lang="en-US" sz="1400" dirty="0">
                <a:solidFill>
                  <a:schemeClr val="bg1"/>
                </a:solidFill>
              </a:rPr>
              <a:t>Bulge</a:t>
            </a:r>
          </a:p>
          <a:p>
            <a:r>
              <a:rPr lang="en-US" sz="1400" dirty="0">
                <a:solidFill>
                  <a:schemeClr val="bg1"/>
                </a:solidFill>
              </a:rPr>
              <a:t>Prolapse </a:t>
            </a:r>
          </a:p>
          <a:p>
            <a:r>
              <a:rPr lang="en-US" sz="1400" dirty="0">
                <a:solidFill>
                  <a:schemeClr val="bg1"/>
                </a:solidFill>
              </a:rPr>
              <a:t>Protrusion </a:t>
            </a:r>
          </a:p>
          <a:p>
            <a:r>
              <a:rPr lang="en-US" sz="1400" dirty="0">
                <a:solidFill>
                  <a:schemeClr val="bg1"/>
                </a:solidFill>
              </a:rPr>
              <a:t>Herniation/extrusion </a:t>
            </a:r>
          </a:p>
        </p:txBody>
      </p:sp>
      <p:sp>
        <p:nvSpPr>
          <p:cNvPr id="16" name="Text Placeholder 15">
            <a:extLst>
              <a:ext uri="{FF2B5EF4-FFF2-40B4-BE49-F238E27FC236}">
                <a16:creationId xmlns:a16="http://schemas.microsoft.com/office/drawing/2014/main" id="{1ADD5DF7-575E-4C10-815E-CDBBFAB583BF}"/>
              </a:ext>
            </a:extLst>
          </p:cNvPr>
          <p:cNvSpPr>
            <a:spLocks noGrp="1"/>
          </p:cNvSpPr>
          <p:nvPr>
            <p:ph type="body" sz="quarter" idx="16"/>
          </p:nvPr>
        </p:nvSpPr>
        <p:spPr>
          <a:xfrm>
            <a:off x="977889" y="1622324"/>
            <a:ext cx="10036292" cy="5045176"/>
          </a:xfrm>
        </p:spPr>
        <p:txBody>
          <a:bodyPr>
            <a:noAutofit/>
          </a:bodyPr>
          <a:lstStyle/>
          <a:p>
            <a:r>
              <a:rPr lang="en-US" sz="1600" dirty="0">
                <a:solidFill>
                  <a:schemeClr val="bg1"/>
                </a:solidFill>
              </a:rPr>
              <a:t>	Giving rise to spinal pain and symptoms with or without radiculopathy. Most common causes:</a:t>
            </a:r>
          </a:p>
        </p:txBody>
      </p:sp>
      <p:sp>
        <p:nvSpPr>
          <p:cNvPr id="15" name="Content Placeholder 14">
            <a:extLst>
              <a:ext uri="{FF2B5EF4-FFF2-40B4-BE49-F238E27FC236}">
                <a16:creationId xmlns:a16="http://schemas.microsoft.com/office/drawing/2014/main" id="{A13BE1C0-386B-47CB-BDCE-A24D9918AEEF}"/>
              </a:ext>
            </a:extLst>
          </p:cNvPr>
          <p:cNvSpPr>
            <a:spLocks noGrp="1"/>
          </p:cNvSpPr>
          <p:nvPr>
            <p:ph type="body" sz="quarter" idx="18"/>
          </p:nvPr>
        </p:nvSpPr>
        <p:spPr>
          <a:xfrm>
            <a:off x="1249680" y="2374899"/>
            <a:ext cx="9764501" cy="4716967"/>
          </a:xfrm>
        </p:spPr>
        <p:txBody>
          <a:bodyPr>
            <a:normAutofit/>
          </a:bodyPr>
          <a:lstStyle/>
          <a:p>
            <a:r>
              <a:rPr lang="en-US" sz="1400" dirty="0">
                <a:solidFill>
                  <a:schemeClr val="bg1"/>
                </a:solidFill>
              </a:rPr>
              <a:t>Degeneration/wear and tea</a:t>
            </a:r>
          </a:p>
          <a:p>
            <a:r>
              <a:rPr lang="en-US" sz="1400" dirty="0">
                <a:solidFill>
                  <a:schemeClr val="bg1"/>
                </a:solidFill>
              </a:rPr>
              <a:t>Trauma </a:t>
            </a:r>
          </a:p>
        </p:txBody>
      </p:sp>
      <p:sp>
        <p:nvSpPr>
          <p:cNvPr id="7" name="Footer Placeholder 6">
            <a:extLst>
              <a:ext uri="{FF2B5EF4-FFF2-40B4-BE49-F238E27FC236}">
                <a16:creationId xmlns:a16="http://schemas.microsoft.com/office/drawing/2014/main" id="{C4A3939E-B573-4FB2-AD69-18C1A75F947B}"/>
              </a:ext>
            </a:extLst>
          </p:cNvPr>
          <p:cNvSpPr>
            <a:spLocks noGrp="1"/>
          </p:cNvSpPr>
          <p:nvPr>
            <p:ph type="ftr" sz="quarter" idx="11"/>
          </p:nvPr>
        </p:nvSpPr>
        <p:spPr/>
        <p:txBody>
          <a:bodyPr/>
          <a:lstStyle/>
          <a:p>
            <a:r>
              <a:rPr lang="en-US" dirty="0"/>
              <a:t>Investors Presentation 2025</a:t>
            </a:r>
          </a:p>
          <a:p>
            <a:pPr lvl="0"/>
            <a:endParaRPr lang="en-US" noProof="0" dirty="0"/>
          </a:p>
        </p:txBody>
      </p:sp>
      <p:sp>
        <p:nvSpPr>
          <p:cNvPr id="6" name="Date Placeholder 5">
            <a:extLst>
              <a:ext uri="{FF2B5EF4-FFF2-40B4-BE49-F238E27FC236}">
                <a16:creationId xmlns:a16="http://schemas.microsoft.com/office/drawing/2014/main" id="{6EF65B39-4112-473E-B203-73AC0F564D47}"/>
              </a:ext>
            </a:extLst>
          </p:cNvPr>
          <p:cNvSpPr>
            <a:spLocks noGrp="1"/>
          </p:cNvSpPr>
          <p:nvPr>
            <p:ph type="dt" sz="half" idx="10"/>
          </p:nvPr>
        </p:nvSpPr>
        <p:spPr/>
        <p:txBody>
          <a:bodyPr/>
          <a:lstStyle/>
          <a:p>
            <a:pPr lvl="0"/>
            <a:r>
              <a:rPr lang="en-US" noProof="0" dirty="0"/>
              <a:t>20XX</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a:lstStyle/>
          <a:p>
            <a:pPr lvl="0"/>
            <a:fld id="{06B786C7-B8F9-4072-AAAA-17258464D730}" type="slidenum">
              <a:rPr lang="en-US" noProof="0" smtClean="0"/>
              <a:pPr lvl="0"/>
              <a:t>8</a:t>
            </a:fld>
            <a:endParaRPr lang="en-US" noProof="0" dirty="0"/>
          </a:p>
        </p:txBody>
      </p:sp>
    </p:spTree>
    <p:extLst>
      <p:ext uri="{BB962C8B-B14F-4D97-AF65-F5344CB8AC3E}">
        <p14:creationId xmlns:p14="http://schemas.microsoft.com/office/powerpoint/2010/main" val="2805428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5141" name="Straight Connector 5140">
            <a:extLst>
              <a:ext uri="{FF2B5EF4-FFF2-40B4-BE49-F238E27FC236}">
                <a16:creationId xmlns:a16="http://schemas.microsoft.com/office/drawing/2014/main" id="{DD6CFB6C-6ECB-4250-B68E-01966297A5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3" name="Straight Connector 5142">
            <a:extLst>
              <a:ext uri="{FF2B5EF4-FFF2-40B4-BE49-F238E27FC236}">
                <a16:creationId xmlns:a16="http://schemas.microsoft.com/office/drawing/2014/main" id="{B8359141-C085-46E4-B4EC-42F9599BA7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5" name="Straight Connector 5144">
            <a:extLst>
              <a:ext uri="{FF2B5EF4-FFF2-40B4-BE49-F238E27FC236}">
                <a16:creationId xmlns:a16="http://schemas.microsoft.com/office/drawing/2014/main" id="{FA903156-0F0C-44A5-9019-0CAF51EB49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7" name="Straight Connector 5146">
            <a:extLst>
              <a:ext uri="{FF2B5EF4-FFF2-40B4-BE49-F238E27FC236}">
                <a16:creationId xmlns:a16="http://schemas.microsoft.com/office/drawing/2014/main" id="{66E5E851-3725-463F-9451-2FFEF5D3E0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49" name="Straight Connector 5148">
            <a:extLst>
              <a:ext uri="{FF2B5EF4-FFF2-40B4-BE49-F238E27FC236}">
                <a16:creationId xmlns:a16="http://schemas.microsoft.com/office/drawing/2014/main" id="{94209D59-6810-40C2-B8D6-6DACF8A06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5151" name="Rectangle 5150">
            <a:extLst>
              <a:ext uri="{FF2B5EF4-FFF2-40B4-BE49-F238E27FC236}">
                <a16:creationId xmlns:a16="http://schemas.microsoft.com/office/drawing/2014/main" id="{0BE1027C-ABCB-4C82-91A2-F67B9A5A6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itle 31">
            <a:extLst>
              <a:ext uri="{FF2B5EF4-FFF2-40B4-BE49-F238E27FC236}">
                <a16:creationId xmlns:a16="http://schemas.microsoft.com/office/drawing/2014/main" id="{30761B21-88ED-449E-B2B9-3FC40844C36D}"/>
              </a:ext>
            </a:extLst>
          </p:cNvPr>
          <p:cNvSpPr>
            <a:spLocks noGrp="1"/>
          </p:cNvSpPr>
          <p:nvPr>
            <p:ph type="ctrTitle"/>
          </p:nvPr>
        </p:nvSpPr>
        <p:spPr>
          <a:xfrm>
            <a:off x="665641" y="4473679"/>
            <a:ext cx="9552558" cy="1233251"/>
          </a:xfrm>
        </p:spPr>
        <p:txBody>
          <a:bodyPr vert="horz" lIns="91440" tIns="45720" rIns="91440" bIns="45720" rtlCol="0" anchor="b">
            <a:normAutofit/>
          </a:bodyPr>
          <a:lstStyle/>
          <a:p>
            <a:r>
              <a:rPr lang="en-US" sz="4800" dirty="0">
                <a:solidFill>
                  <a:schemeClr val="tx1"/>
                </a:solidFill>
              </a:rPr>
              <a:t>What causes the pain?</a:t>
            </a:r>
          </a:p>
        </p:txBody>
      </p:sp>
      <p:sp>
        <p:nvSpPr>
          <p:cNvPr id="4" name="Footer Placeholder 3">
            <a:extLst>
              <a:ext uri="{FF2B5EF4-FFF2-40B4-BE49-F238E27FC236}">
                <a16:creationId xmlns:a16="http://schemas.microsoft.com/office/drawing/2014/main" id="{BBA09E0B-CEBC-425D-8A86-1F858D8DE9AD}"/>
              </a:ext>
            </a:extLst>
          </p:cNvPr>
          <p:cNvSpPr>
            <a:spLocks noGrp="1"/>
          </p:cNvSpPr>
          <p:nvPr>
            <p:ph type="ftr" sz="quarter" idx="11"/>
          </p:nvPr>
        </p:nvSpPr>
        <p:spPr>
          <a:xfrm>
            <a:off x="684212" y="6172200"/>
            <a:ext cx="7543800" cy="365125"/>
          </a:xfrm>
        </p:spPr>
        <p:txBody>
          <a:bodyPr vert="horz" lIns="91440" tIns="45720" rIns="91440" bIns="45720" rtlCol="0" anchor="t">
            <a:normAutofit/>
          </a:bodyPr>
          <a:lstStyle/>
          <a:p>
            <a:pPr defTabSz="914400">
              <a:spcAft>
                <a:spcPts val="600"/>
              </a:spcAft>
            </a:pPr>
            <a:r>
              <a:rPr lang="en-US" dirty="0">
                <a:solidFill>
                  <a:schemeClr val="bg2">
                    <a:lumMod val="50000"/>
                  </a:schemeClr>
                </a:solidFill>
              </a:rPr>
              <a:t>Investors Presentation 2025</a:t>
            </a:r>
          </a:p>
          <a:p>
            <a:pPr lvl="0" defTabSz="914400">
              <a:spcAft>
                <a:spcPts val="600"/>
              </a:spcAft>
            </a:pPr>
            <a:endParaRPr lang="en-US" b="0" i="0" kern="1200" noProof="0" dirty="0">
              <a:solidFill>
                <a:schemeClr val="bg2">
                  <a:lumMod val="50000"/>
                </a:schemeClr>
              </a:solidFill>
              <a:effectLst/>
              <a:latin typeface="+mn-lt"/>
              <a:ea typeface="+mn-ea"/>
              <a:cs typeface="+mn-cs"/>
            </a:endParaRPr>
          </a:p>
        </p:txBody>
      </p:sp>
      <p:sp>
        <p:nvSpPr>
          <p:cNvPr id="5" name="Date Placeholder 4">
            <a:extLst>
              <a:ext uri="{FF2B5EF4-FFF2-40B4-BE49-F238E27FC236}">
                <a16:creationId xmlns:a16="http://schemas.microsoft.com/office/drawing/2014/main" id="{4DBAEA19-91BF-48E8-A1D4-8FB745EA44D0}"/>
              </a:ext>
            </a:extLst>
          </p:cNvPr>
          <p:cNvSpPr>
            <a:spLocks noGrp="1"/>
          </p:cNvSpPr>
          <p:nvPr>
            <p:ph type="dt" sz="half" idx="10"/>
          </p:nvPr>
        </p:nvSpPr>
        <p:spPr>
          <a:xfrm>
            <a:off x="9904412" y="6172200"/>
            <a:ext cx="1600200" cy="365125"/>
          </a:xfrm>
        </p:spPr>
        <p:txBody>
          <a:bodyPr vert="horz" lIns="91440" tIns="45720" rIns="91440" bIns="45720" rtlCol="0" anchor="t">
            <a:normAutofit/>
          </a:bodyPr>
          <a:lstStyle/>
          <a:p>
            <a:pPr lvl="0" defTabSz="914400">
              <a:spcAft>
                <a:spcPts val="600"/>
              </a:spcAft>
            </a:pPr>
            <a:r>
              <a:rPr lang="en-US" noProof="0" dirty="0">
                <a:solidFill>
                  <a:schemeClr val="bg2">
                    <a:lumMod val="50000"/>
                  </a:schemeClr>
                </a:solidFill>
                <a:effectLst/>
              </a:rPr>
              <a:t>20XX</a:t>
            </a:r>
          </a:p>
        </p:txBody>
      </p:sp>
      <p:sp>
        <p:nvSpPr>
          <p:cNvPr id="6" name="Slide Number Placeholder 5">
            <a:extLst>
              <a:ext uri="{FF2B5EF4-FFF2-40B4-BE49-F238E27FC236}">
                <a16:creationId xmlns:a16="http://schemas.microsoft.com/office/drawing/2014/main" id="{9E887279-B48F-43C3-91FA-09BD7EA33A25}"/>
              </a:ext>
            </a:extLst>
          </p:cNvPr>
          <p:cNvSpPr>
            <a:spLocks noGrp="1"/>
          </p:cNvSpPr>
          <p:nvPr>
            <p:ph type="sldNum" sz="quarter" idx="12"/>
          </p:nvPr>
        </p:nvSpPr>
        <p:spPr>
          <a:xfrm>
            <a:off x="10363200" y="5578475"/>
            <a:ext cx="1142245" cy="669925"/>
          </a:xfrm>
        </p:spPr>
        <p:txBody>
          <a:bodyPr vert="horz" lIns="91440" tIns="45720" rIns="91440" bIns="45720" rtlCol="0" anchor="b">
            <a:normAutofit/>
          </a:bodyPr>
          <a:lstStyle/>
          <a:p>
            <a:pPr lvl="0" defTabSz="914400">
              <a:spcAft>
                <a:spcPts val="600"/>
              </a:spcAft>
            </a:pPr>
            <a:fld id="{D39F39FF-F5CB-4ACA-9B46-4CCF89ECA75F}" type="slidenum">
              <a:rPr lang="en-US" noProof="0">
                <a:solidFill>
                  <a:schemeClr val="bg2">
                    <a:lumMod val="50000"/>
                  </a:schemeClr>
                </a:solidFill>
                <a:effectLst/>
              </a:rPr>
              <a:pPr lvl="0" defTabSz="914400">
                <a:spcAft>
                  <a:spcPts val="600"/>
                </a:spcAft>
              </a:pPr>
              <a:t>9</a:t>
            </a:fld>
            <a:endParaRPr lang="en-US" noProof="0" dirty="0">
              <a:solidFill>
                <a:schemeClr val="bg2">
                  <a:lumMod val="50000"/>
                </a:schemeClr>
              </a:solidFill>
              <a:effectLst/>
            </a:endParaRPr>
          </a:p>
        </p:txBody>
      </p:sp>
      <p:grpSp>
        <p:nvGrpSpPr>
          <p:cNvPr id="5153" name="Group 5152">
            <a:extLst>
              <a:ext uri="{FF2B5EF4-FFF2-40B4-BE49-F238E27FC236}">
                <a16:creationId xmlns:a16="http://schemas.microsoft.com/office/drawing/2014/main" id="{0CC57C46-4659-4AF2-9180-2DEED214CD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5154" name="Straight Connector 5153">
              <a:extLst>
                <a:ext uri="{FF2B5EF4-FFF2-40B4-BE49-F238E27FC236}">
                  <a16:creationId xmlns:a16="http://schemas.microsoft.com/office/drawing/2014/main" id="{CFB52317-0F00-40C0-B1F2-33ED6D30D97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55" name="Straight Connector 5154">
              <a:extLst>
                <a:ext uri="{FF2B5EF4-FFF2-40B4-BE49-F238E27FC236}">
                  <a16:creationId xmlns:a16="http://schemas.microsoft.com/office/drawing/2014/main" id="{2468ACF9-4EF2-4251-9FAD-3F225BF7417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56" name="Straight Connector 5155">
              <a:extLst>
                <a:ext uri="{FF2B5EF4-FFF2-40B4-BE49-F238E27FC236}">
                  <a16:creationId xmlns:a16="http://schemas.microsoft.com/office/drawing/2014/main" id="{CE4A3ECD-6924-4912-B117-3C617B584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57" name="Straight Connector 5156">
              <a:extLst>
                <a:ext uri="{FF2B5EF4-FFF2-40B4-BE49-F238E27FC236}">
                  <a16:creationId xmlns:a16="http://schemas.microsoft.com/office/drawing/2014/main" id="{D1DFE1F5-FA7A-403F-B9D9-0434E2BE2F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158" name="Straight Connector 5157">
              <a:extLst>
                <a:ext uri="{FF2B5EF4-FFF2-40B4-BE49-F238E27FC236}">
                  <a16:creationId xmlns:a16="http://schemas.microsoft.com/office/drawing/2014/main" id="{92CF27E4-09D0-444E-B18D-F904871038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160" name="Snip Diagonal Corner Rectangle 12">
            <a:extLst>
              <a:ext uri="{FF2B5EF4-FFF2-40B4-BE49-F238E27FC236}">
                <a16:creationId xmlns:a16="http://schemas.microsoft.com/office/drawing/2014/main" id="{FDAF26D5-7469-49F5-902D-571FA58A7E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251" y="690851"/>
            <a:ext cx="9615670" cy="3584587"/>
          </a:xfrm>
          <a:prstGeom prst="snip2DiagRect">
            <a:avLst>
              <a:gd name="adj1" fmla="val 12305"/>
              <a:gd name="adj2" fmla="val 0"/>
            </a:avLst>
          </a:prstGeom>
          <a:solidFill>
            <a:schemeClr val="tx1"/>
          </a:solidFill>
          <a:ln>
            <a:solidFill>
              <a:srgbClr val="FFFFFF">
                <a:alpha val="40000"/>
              </a:srgbClr>
            </a:soli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36" name="Picture 16" descr="Herniated Disc - Segura Neuroscience &amp; Pain Center">
            <a:extLst>
              <a:ext uri="{FF2B5EF4-FFF2-40B4-BE49-F238E27FC236}">
                <a16:creationId xmlns:a16="http://schemas.microsoft.com/office/drawing/2014/main" id="{67D655FC-C9F1-9692-4378-C5EEA4AA55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35" r="180" b="-1"/>
          <a:stretch/>
        </p:blipFill>
        <p:spPr bwMode="auto">
          <a:xfrm>
            <a:off x="1161535" y="1410673"/>
            <a:ext cx="4201297" cy="2238526"/>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Herniated disc Cut Out Stock Images &amp; Pictures - Alamy">
            <a:extLst>
              <a:ext uri="{FF2B5EF4-FFF2-40B4-BE49-F238E27FC236}">
                <a16:creationId xmlns:a16="http://schemas.microsoft.com/office/drawing/2014/main" id="{9BC8C3E0-1BEC-E7F8-730E-9336F6E839AA}"/>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t="18663" r="-3" b="24035"/>
          <a:stretch/>
        </p:blipFill>
        <p:spPr bwMode="auto">
          <a:xfrm>
            <a:off x="5640953" y="1549096"/>
            <a:ext cx="4157293" cy="194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61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4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57C30-AE9A-4680-90EB-19D282EC2B7C}">
  <ds:schemaRefs>
    <ds:schemaRef ds:uri="http://www.w3.org/XML/1998/namespace"/>
    <ds:schemaRef ds:uri="http://purl.org/dc/elements/1.1/"/>
    <ds:schemaRef ds:uri="http://purl.org/dc/terms/"/>
    <ds:schemaRef ds:uri="http://purl.org/dc/dcmitype/"/>
    <ds:schemaRef ds:uri="16c05727-aa75-4e4a-9b5f-8a80a1165891"/>
    <ds:schemaRef ds:uri="http://schemas.microsoft.com/sharepoint/v3"/>
    <ds:schemaRef ds:uri="http://schemas.microsoft.com/office/2006/metadata/properties"/>
    <ds:schemaRef ds:uri="http://schemas.microsoft.com/office/2006/documentManagement/types"/>
    <ds:schemaRef ds:uri="230e9df3-be65-4c73-a93b-d1236ebd677e"/>
    <ds:schemaRef ds:uri="http://schemas.microsoft.com/office/infopath/2007/PartnerControls"/>
    <ds:schemaRef ds:uri="http://schemas.openxmlformats.org/package/2006/metadata/core-properties"/>
    <ds:schemaRef ds:uri="71af3243-3dd4-4a8d-8c0d-dd76da1f02a5"/>
  </ds:schemaRefs>
</ds:datastoreItem>
</file>

<file path=customXml/itemProps2.xml><?xml version="1.0" encoding="utf-8"?>
<ds:datastoreItem xmlns:ds="http://schemas.openxmlformats.org/officeDocument/2006/customXml" ds:itemID="{A5CCB28C-7D26-4A36-9CFC-D739C28F3D18}">
  <ds:schemaRefs>
    <ds:schemaRef ds:uri="http://schemas.microsoft.com/sharepoint/v3/contenttype/forms"/>
  </ds:schemaRefs>
</ds:datastoreItem>
</file>

<file path=customXml/itemProps3.xml><?xml version="1.0" encoding="utf-8"?>
<ds:datastoreItem xmlns:ds="http://schemas.openxmlformats.org/officeDocument/2006/customXml" ds:itemID="{0AF0BF08-C674-44E3-8BFC-85BC65E095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1098</TotalTime>
  <Words>2056</Words>
  <Application>Microsoft Office PowerPoint</Application>
  <PresentationFormat>Widescreen</PresentationFormat>
  <Paragraphs>364</Paragraphs>
  <Slides>44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Avenir Next LT Pro</vt:lpstr>
      <vt:lpstr>Calibri</vt:lpstr>
      <vt:lpstr>Century Gothic</vt:lpstr>
      <vt:lpstr>Wingdings</vt:lpstr>
      <vt:lpstr>Wingdings 3</vt:lpstr>
      <vt:lpstr>Slice</vt:lpstr>
      <vt:lpstr>Investor Presentation                     May 2026</vt:lpstr>
      <vt:lpstr>Privacy:</vt:lpstr>
      <vt:lpstr>Agenda</vt:lpstr>
      <vt:lpstr>The problem</vt:lpstr>
      <vt:lpstr>The Human Spine</vt:lpstr>
      <vt:lpstr>Intervertebral Disc</vt:lpstr>
      <vt:lpstr>Four stages of Disc Disease</vt:lpstr>
      <vt:lpstr>Painful Damaged Disc Syndrome (PDDS)</vt:lpstr>
      <vt:lpstr>What causes the pain?</vt:lpstr>
      <vt:lpstr>Pathophysiology of disc pain</vt:lpstr>
      <vt:lpstr>inflammation</vt:lpstr>
      <vt:lpstr>  NCBI (NATIONAL CENTER FOR BIOTECHNOLOGY INFORMATION P </vt:lpstr>
      <vt:lpstr>  </vt:lpstr>
      <vt:lpstr>  </vt:lpstr>
      <vt:lpstr>PowerPoint Presentation</vt:lpstr>
      <vt:lpstr>  </vt:lpstr>
      <vt:lpstr>  </vt:lpstr>
      <vt:lpstr>PowerPoint Presentation</vt:lpstr>
      <vt:lpstr> CURRENT OPTIONS FOR PDDS </vt:lpstr>
      <vt:lpstr>EFFECTIVENESS OF SPINAL EPIDURAL INJECTIONS</vt:lpstr>
      <vt:lpstr>  </vt:lpstr>
      <vt:lpstr> FDA/ema </vt:lpstr>
      <vt:lpstr> The total number of epidurals </vt:lpstr>
      <vt:lpstr> Spinal Epidural cost in USA </vt:lpstr>
      <vt:lpstr> medicare total expenditure </vt:lpstr>
      <vt:lpstr> FDA </vt:lpstr>
      <vt:lpstr> surgery for disc herniation </vt:lpstr>
      <vt:lpstr>Cost of surgery</vt:lpstr>
      <vt:lpstr> Lumbar discectomies performed each year in us </vt:lpstr>
      <vt:lpstr> recurrent post discectomy lumbar disc herniation </vt:lpstr>
      <vt:lpstr> lumbar discectomy associated with higher rates of lumbar fusion </vt:lpstr>
      <vt:lpstr> Diabetic patients </vt:lpstr>
      <vt:lpstr> spinal fusion IN THE us  annually </vt:lpstr>
      <vt:lpstr>Lumbar Fusions nationwide</vt:lpstr>
      <vt:lpstr>  </vt:lpstr>
      <vt:lpstr>The solution</vt:lpstr>
      <vt:lpstr>  </vt:lpstr>
      <vt:lpstr>  </vt:lpstr>
      <vt:lpstr> magnecine </vt:lpstr>
      <vt:lpstr>MAGNECINE</vt:lpstr>
      <vt:lpstr>PowerPoint Presentation</vt:lpstr>
      <vt:lpstr> REFERENCES </vt:lpstr>
      <vt:lpstr> REFERENCES </vt:lpstr>
      <vt:lpstr>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Investor Presentation</dc:title>
  <dc:creator>Dianne Dalton</dc:creator>
  <cp:lastModifiedBy>Dianne Dalton</cp:lastModifiedBy>
  <cp:revision>36</cp:revision>
  <dcterms:created xsi:type="dcterms:W3CDTF">2023-06-25T02:05:53Z</dcterms:created>
  <dcterms:modified xsi:type="dcterms:W3CDTF">2026-05-20T17:29:31Z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